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2"/>
  </p:notesMasterIdLst>
  <p:sldIdLst>
    <p:sldId id="256" r:id="rId2"/>
    <p:sldId id="263" r:id="rId3"/>
    <p:sldId id="266" r:id="rId4"/>
    <p:sldId id="301" r:id="rId5"/>
    <p:sldId id="284" r:id="rId6"/>
    <p:sldId id="286" r:id="rId7"/>
    <p:sldId id="287" r:id="rId8"/>
    <p:sldId id="302" r:id="rId9"/>
    <p:sldId id="303" r:id="rId10"/>
    <p:sldId id="305" r:id="rId11"/>
    <p:sldId id="257" r:id="rId12"/>
    <p:sldId id="258" r:id="rId13"/>
    <p:sldId id="262" r:id="rId14"/>
    <p:sldId id="259" r:id="rId15"/>
    <p:sldId id="309" r:id="rId16"/>
    <p:sldId id="260" r:id="rId17"/>
    <p:sldId id="307" r:id="rId18"/>
    <p:sldId id="261" r:id="rId19"/>
    <p:sldId id="308" r:id="rId20"/>
    <p:sldId id="31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F92FDA-EA8C-48FC-9297-637BD3211514}" type="doc">
      <dgm:prSet loTypeId="urn:microsoft.com/office/officeart/2005/8/layout/hierarchy3" loCatId="list" qsTypeId="urn:microsoft.com/office/officeart/2005/8/quickstyle/simple1" qsCatId="simple" csTypeId="urn:microsoft.com/office/officeart/2005/8/colors/accent6_2" csCatId="accent6" phldr="1"/>
      <dgm:spPr/>
      <dgm:t>
        <a:bodyPr/>
        <a:lstStyle/>
        <a:p>
          <a:endParaRPr lang="fr-FR"/>
        </a:p>
      </dgm:t>
    </dgm:pt>
    <dgm:pt modelId="{5E46D42F-0F99-4744-BF11-8854D9F0511B}">
      <dgm:prSet phldrT="[Texte]" custT="1"/>
      <dgm:spPr>
        <a:solidFill>
          <a:srgbClr val="CEAD7C"/>
        </a:solidFill>
      </dgm:spPr>
      <dgm:t>
        <a:bodyPr/>
        <a:lstStyle/>
        <a:p>
          <a:r>
            <a:rPr lang="fr-FR" sz="2800" b="1" dirty="0">
              <a:latin typeface="Perpetua" panose="02020502060401020303" pitchFamily="18" charset="0"/>
            </a:rPr>
            <a:t>ICV</a:t>
          </a:r>
        </a:p>
      </dgm:t>
    </dgm:pt>
    <dgm:pt modelId="{A9815495-645D-4EBF-97D9-91E2FC581D89}" type="parTrans" cxnId="{F832C73B-5F96-490E-93F5-F7F82F908A99}">
      <dgm:prSet/>
      <dgm:spPr/>
      <dgm:t>
        <a:bodyPr/>
        <a:lstStyle/>
        <a:p>
          <a:endParaRPr lang="fr-FR"/>
        </a:p>
      </dgm:t>
    </dgm:pt>
    <dgm:pt modelId="{D40A12D0-81D7-4496-AFD3-D6868CFB69DC}" type="sibTrans" cxnId="{F832C73B-5F96-490E-93F5-F7F82F908A99}">
      <dgm:prSet/>
      <dgm:spPr/>
      <dgm:t>
        <a:bodyPr/>
        <a:lstStyle/>
        <a:p>
          <a:endParaRPr lang="fr-FR"/>
        </a:p>
      </dgm:t>
    </dgm:pt>
    <dgm:pt modelId="{431FB0D6-77A3-4055-9870-759A0F133AE8}">
      <dgm:prSet phldrT="[Texte]" custT="1"/>
      <dgm:spPr/>
      <dgm:t>
        <a:bodyPr/>
        <a:lstStyle/>
        <a:p>
          <a:r>
            <a:rPr lang="fr-FR" sz="1600" b="1" dirty="0">
              <a:solidFill>
                <a:schemeClr val="tx1">
                  <a:lumMod val="50000"/>
                  <a:lumOff val="50000"/>
                </a:schemeClr>
              </a:solidFill>
              <a:latin typeface="Perpetua" panose="02020502060401020303" pitchFamily="18" charset="0"/>
            </a:rPr>
            <a:t>SIM</a:t>
          </a:r>
          <a:r>
            <a:rPr lang="fr-FR" sz="1600" dirty="0">
              <a:latin typeface="Perpetua" panose="02020502060401020303" pitchFamily="18" charset="0"/>
            </a:rPr>
            <a:t> : catégorisation verbale (perceptive, fonctionnelle et taxonomique)</a:t>
          </a:r>
          <a:endParaRPr lang="fr-FR" sz="1600" dirty="0">
            <a:solidFill>
              <a:srgbClr val="7030A0"/>
            </a:solidFill>
            <a:latin typeface="Perpetua" panose="02020502060401020303" pitchFamily="18" charset="0"/>
          </a:endParaRPr>
        </a:p>
      </dgm:t>
    </dgm:pt>
    <dgm:pt modelId="{B5E443E8-0B78-499A-9282-4A9FD9FA1880}" type="parTrans" cxnId="{6204E28C-7503-4459-817F-DF53E3C2631B}">
      <dgm:prSet/>
      <dgm:spPr/>
      <dgm:t>
        <a:bodyPr/>
        <a:lstStyle/>
        <a:p>
          <a:endParaRPr lang="fr-FR"/>
        </a:p>
      </dgm:t>
    </dgm:pt>
    <dgm:pt modelId="{811A713A-C4D9-4CBF-BE53-E36C397C3E84}" type="sibTrans" cxnId="{6204E28C-7503-4459-817F-DF53E3C2631B}">
      <dgm:prSet/>
      <dgm:spPr/>
      <dgm:t>
        <a:bodyPr/>
        <a:lstStyle/>
        <a:p>
          <a:endParaRPr lang="fr-FR"/>
        </a:p>
      </dgm:t>
    </dgm:pt>
    <dgm:pt modelId="{241F6B43-0B53-420F-9885-C4362A22AEC5}">
      <dgm:prSet phldrT="[Texte]" custT="1"/>
      <dgm:spPr/>
      <dgm:t>
        <a:bodyPr/>
        <a:lstStyle/>
        <a:p>
          <a:pPr>
            <a:spcAft>
              <a:spcPts val="0"/>
            </a:spcAft>
          </a:pPr>
          <a:r>
            <a:rPr lang="fr-FR" sz="1600" b="1" dirty="0">
              <a:solidFill>
                <a:schemeClr val="tx1">
                  <a:lumMod val="50000"/>
                  <a:lumOff val="50000"/>
                </a:schemeClr>
              </a:solidFill>
              <a:latin typeface="Perpetua" panose="02020502060401020303" pitchFamily="18" charset="0"/>
            </a:rPr>
            <a:t>VOC</a:t>
          </a:r>
          <a:r>
            <a:rPr lang="fr-FR" sz="1600" dirty="0">
              <a:latin typeface="Perpetua" panose="02020502060401020303" pitchFamily="18" charset="0"/>
            </a:rPr>
            <a:t> : stock lexical et qualité de conceptualisation</a:t>
          </a:r>
        </a:p>
      </dgm:t>
    </dgm:pt>
    <dgm:pt modelId="{87407EFB-A24F-4835-B027-8C426D519EEB}" type="parTrans" cxnId="{34EDEC04-709C-4DE4-8505-859595F2633D}">
      <dgm:prSet/>
      <dgm:spPr/>
      <dgm:t>
        <a:bodyPr/>
        <a:lstStyle/>
        <a:p>
          <a:endParaRPr lang="fr-FR"/>
        </a:p>
      </dgm:t>
    </dgm:pt>
    <dgm:pt modelId="{576F02BB-4BB4-4567-9ECC-FE6D9FC5ED14}" type="sibTrans" cxnId="{34EDEC04-709C-4DE4-8505-859595F2633D}">
      <dgm:prSet/>
      <dgm:spPr/>
      <dgm:t>
        <a:bodyPr/>
        <a:lstStyle/>
        <a:p>
          <a:endParaRPr lang="fr-FR"/>
        </a:p>
      </dgm:t>
    </dgm:pt>
    <dgm:pt modelId="{D1DD523B-A349-4A8C-B489-F90512EEA525}">
      <dgm:prSet phldrT="[Texte]" custT="1"/>
      <dgm:spPr>
        <a:solidFill>
          <a:srgbClr val="CEAD7C"/>
        </a:solidFill>
      </dgm:spPr>
      <dgm:t>
        <a:bodyPr/>
        <a:lstStyle/>
        <a:p>
          <a:r>
            <a:rPr lang="fr-FR" sz="2800" b="1" dirty="0">
              <a:latin typeface="Perpetua" panose="02020502060401020303" pitchFamily="18" charset="0"/>
            </a:rPr>
            <a:t>IVS</a:t>
          </a:r>
        </a:p>
      </dgm:t>
    </dgm:pt>
    <dgm:pt modelId="{7C883675-892A-498D-8939-EAC2E7EA012D}" type="parTrans" cxnId="{F7DA2BE2-4FB2-444A-AC2F-239E2ACB1B9E}">
      <dgm:prSet/>
      <dgm:spPr/>
      <dgm:t>
        <a:bodyPr/>
        <a:lstStyle/>
        <a:p>
          <a:endParaRPr lang="fr-FR"/>
        </a:p>
      </dgm:t>
    </dgm:pt>
    <dgm:pt modelId="{395D77C3-068B-4F18-B1D6-8D984548BB2C}" type="sibTrans" cxnId="{F7DA2BE2-4FB2-444A-AC2F-239E2ACB1B9E}">
      <dgm:prSet/>
      <dgm:spPr/>
      <dgm:t>
        <a:bodyPr/>
        <a:lstStyle/>
        <a:p>
          <a:endParaRPr lang="fr-FR"/>
        </a:p>
      </dgm:t>
    </dgm:pt>
    <dgm:pt modelId="{FE093E45-7D75-4055-A96D-F71FBA1BCDF3}">
      <dgm:prSet phldrT="[Texte]" custT="1"/>
      <dgm:spPr/>
      <dgm:t>
        <a:bodyPr/>
        <a:lstStyle/>
        <a:p>
          <a:r>
            <a:rPr lang="fr-FR" sz="1600" b="1" dirty="0">
              <a:solidFill>
                <a:schemeClr val="tx1">
                  <a:lumMod val="50000"/>
                  <a:lumOff val="50000"/>
                </a:schemeClr>
              </a:solidFill>
              <a:latin typeface="Perpetua" panose="02020502060401020303" pitchFamily="18" charset="0"/>
            </a:rPr>
            <a:t>CUB</a:t>
          </a:r>
          <a:r>
            <a:rPr lang="fr-FR" sz="1600" dirty="0">
              <a:latin typeface="Perpetua" panose="02020502060401020303" pitchFamily="18" charset="0"/>
            </a:rPr>
            <a:t> : praxies constructives, perception et analyse des relations spatiales </a:t>
          </a:r>
        </a:p>
      </dgm:t>
    </dgm:pt>
    <dgm:pt modelId="{1CAE2958-B018-4DF5-8FA8-337B7744D74E}" type="parTrans" cxnId="{3E0CDBA3-7042-464E-9687-0737A9A1BBB6}">
      <dgm:prSet/>
      <dgm:spPr/>
      <dgm:t>
        <a:bodyPr/>
        <a:lstStyle/>
        <a:p>
          <a:endParaRPr lang="fr-FR"/>
        </a:p>
      </dgm:t>
    </dgm:pt>
    <dgm:pt modelId="{C06F3DB4-3A8D-48B3-AD76-BD34D9CB3849}" type="sibTrans" cxnId="{3E0CDBA3-7042-464E-9687-0737A9A1BBB6}">
      <dgm:prSet/>
      <dgm:spPr/>
      <dgm:t>
        <a:bodyPr/>
        <a:lstStyle/>
        <a:p>
          <a:endParaRPr lang="fr-FR"/>
        </a:p>
      </dgm:t>
    </dgm:pt>
    <dgm:pt modelId="{FCE2BDCB-1085-44AC-90B3-6E1E3AA08079}">
      <dgm:prSet phldrT="[Texte]" custT="1"/>
      <dgm:spPr/>
      <dgm:t>
        <a:bodyPr/>
        <a:lstStyle/>
        <a:p>
          <a:r>
            <a:rPr lang="fr-FR" sz="1600" b="1" dirty="0">
              <a:solidFill>
                <a:schemeClr val="tx1">
                  <a:lumMod val="50000"/>
                  <a:lumOff val="50000"/>
                </a:schemeClr>
              </a:solidFill>
              <a:latin typeface="Perpetua" panose="02020502060401020303" pitchFamily="18" charset="0"/>
            </a:rPr>
            <a:t>PUZ</a:t>
          </a:r>
          <a:r>
            <a:rPr lang="fr-FR" sz="1600" dirty="0">
              <a:latin typeface="Perpetua" panose="02020502060401020303" pitchFamily="18" charset="0"/>
            </a:rPr>
            <a:t> : puzzles, stimuli visuels abstraits</a:t>
          </a:r>
        </a:p>
      </dgm:t>
    </dgm:pt>
    <dgm:pt modelId="{53020016-00D6-4A94-8A74-5982EFAB2AD3}" type="parTrans" cxnId="{D341CE42-249E-4648-A843-4208EA0157BB}">
      <dgm:prSet/>
      <dgm:spPr/>
      <dgm:t>
        <a:bodyPr/>
        <a:lstStyle/>
        <a:p>
          <a:endParaRPr lang="fr-FR"/>
        </a:p>
      </dgm:t>
    </dgm:pt>
    <dgm:pt modelId="{6ECA06B8-7391-443E-A31F-F53F172BC89B}" type="sibTrans" cxnId="{D341CE42-249E-4648-A843-4208EA0157BB}">
      <dgm:prSet/>
      <dgm:spPr/>
      <dgm:t>
        <a:bodyPr/>
        <a:lstStyle/>
        <a:p>
          <a:endParaRPr lang="fr-FR"/>
        </a:p>
      </dgm:t>
    </dgm:pt>
    <dgm:pt modelId="{0D5C35D5-A41F-4066-B7FC-0C12C6577A4D}">
      <dgm:prSet phldrT="[Texte]" custT="1"/>
      <dgm:spPr/>
      <dgm:t>
        <a:bodyPr/>
        <a:lstStyle/>
        <a:p>
          <a:r>
            <a:rPr lang="fr-FR" sz="1600" b="1" dirty="0">
              <a:solidFill>
                <a:schemeClr val="tx1">
                  <a:lumMod val="50000"/>
                  <a:lumOff val="50000"/>
                </a:schemeClr>
              </a:solidFill>
              <a:latin typeface="Perpetua" panose="02020502060401020303" pitchFamily="18" charset="0"/>
            </a:rPr>
            <a:t>INF</a:t>
          </a:r>
          <a:r>
            <a:rPr lang="fr-FR" sz="1600" dirty="0">
              <a:latin typeface="Perpetua" panose="02020502060401020303" pitchFamily="18" charset="0"/>
            </a:rPr>
            <a:t> : connaissances culturelles, curiosité intellectuelle </a:t>
          </a:r>
        </a:p>
      </dgm:t>
    </dgm:pt>
    <dgm:pt modelId="{3BD962BC-30AF-4E5D-A10F-C30F9D3503A1}" type="parTrans" cxnId="{0AE30B7C-58F3-4D84-A053-F5A2D44527EE}">
      <dgm:prSet/>
      <dgm:spPr/>
      <dgm:t>
        <a:bodyPr/>
        <a:lstStyle/>
        <a:p>
          <a:endParaRPr lang="fr-FR"/>
        </a:p>
      </dgm:t>
    </dgm:pt>
    <dgm:pt modelId="{6E11C1A7-7D5E-4823-BC42-A383786C8BA8}" type="sibTrans" cxnId="{0AE30B7C-58F3-4D84-A053-F5A2D44527EE}">
      <dgm:prSet/>
      <dgm:spPr/>
      <dgm:t>
        <a:bodyPr/>
        <a:lstStyle/>
        <a:p>
          <a:endParaRPr lang="fr-FR"/>
        </a:p>
      </dgm:t>
    </dgm:pt>
    <dgm:pt modelId="{9B58C653-2573-44FE-A064-1C24752638DE}">
      <dgm:prSet phldrT="[Texte]" custT="1"/>
      <dgm:spPr/>
      <dgm:t>
        <a:bodyPr/>
        <a:lstStyle/>
        <a:p>
          <a:pPr>
            <a:spcAft>
              <a:spcPts val="0"/>
            </a:spcAft>
          </a:pPr>
          <a:r>
            <a:rPr lang="fr-FR" sz="1600" b="1" dirty="0">
              <a:solidFill>
                <a:schemeClr val="tx1">
                  <a:lumMod val="50000"/>
                  <a:lumOff val="50000"/>
                </a:schemeClr>
              </a:solidFill>
              <a:latin typeface="Perpetua" panose="02020502060401020303" pitchFamily="18" charset="0"/>
            </a:rPr>
            <a:t>COM</a:t>
          </a:r>
          <a:r>
            <a:rPr lang="fr-FR" sz="1600" dirty="0">
              <a:latin typeface="Perpetua" panose="02020502060401020303" pitchFamily="18" charset="0"/>
            </a:rPr>
            <a:t> : normes sociales, sens critique </a:t>
          </a:r>
        </a:p>
        <a:p>
          <a:pPr>
            <a:spcAft>
              <a:spcPts val="0"/>
            </a:spcAft>
          </a:pPr>
          <a:r>
            <a:rPr lang="fr-FR" sz="1600" dirty="0">
              <a:latin typeface="Perpetua" panose="02020502060401020303" pitchFamily="18" charset="0"/>
            </a:rPr>
            <a:t>et curiosité d’esprit</a:t>
          </a:r>
        </a:p>
      </dgm:t>
    </dgm:pt>
    <dgm:pt modelId="{0B07EDB2-7170-465B-80FF-C4408DAF622F}" type="parTrans" cxnId="{32404087-0D51-4AE2-AA0E-B2169988B7DF}">
      <dgm:prSet/>
      <dgm:spPr/>
      <dgm:t>
        <a:bodyPr/>
        <a:lstStyle/>
        <a:p>
          <a:endParaRPr lang="fr-FR"/>
        </a:p>
      </dgm:t>
    </dgm:pt>
    <dgm:pt modelId="{14D9BD1E-6E43-43E1-B26B-E11FFDFAD524}" type="sibTrans" cxnId="{32404087-0D51-4AE2-AA0E-B2169988B7DF}">
      <dgm:prSet/>
      <dgm:spPr/>
      <dgm:t>
        <a:bodyPr/>
        <a:lstStyle/>
        <a:p>
          <a:endParaRPr lang="fr-FR"/>
        </a:p>
      </dgm:t>
    </dgm:pt>
    <dgm:pt modelId="{C708E0C3-1116-4C15-B92B-5380F1A270EC}">
      <dgm:prSet phldrT="[Texte]" custT="1"/>
      <dgm:spPr>
        <a:solidFill>
          <a:srgbClr val="CEAD7C"/>
        </a:solidFill>
      </dgm:spPr>
      <dgm:t>
        <a:bodyPr/>
        <a:lstStyle/>
        <a:p>
          <a:r>
            <a:rPr lang="fr-FR" sz="2800" b="1" dirty="0">
              <a:latin typeface="Perpetua" panose="02020502060401020303" pitchFamily="18" charset="0"/>
            </a:rPr>
            <a:t>IRF</a:t>
          </a:r>
        </a:p>
      </dgm:t>
    </dgm:pt>
    <dgm:pt modelId="{DCD9D97D-EDBA-46B5-9FE0-BDA324E14225}" type="parTrans" cxnId="{249CE801-1566-409A-8CA7-479D27A549F8}">
      <dgm:prSet/>
      <dgm:spPr/>
      <dgm:t>
        <a:bodyPr/>
        <a:lstStyle/>
        <a:p>
          <a:endParaRPr lang="fr-FR"/>
        </a:p>
      </dgm:t>
    </dgm:pt>
    <dgm:pt modelId="{B9BCA2BE-E45B-47CF-BEFF-665B81103E30}" type="sibTrans" cxnId="{249CE801-1566-409A-8CA7-479D27A549F8}">
      <dgm:prSet/>
      <dgm:spPr/>
      <dgm:t>
        <a:bodyPr/>
        <a:lstStyle/>
        <a:p>
          <a:endParaRPr lang="fr-FR"/>
        </a:p>
      </dgm:t>
    </dgm:pt>
    <dgm:pt modelId="{AFDB1CC3-2ECD-461B-9509-F86B84B73D18}">
      <dgm:prSet phldrT="[Texte]" custT="1"/>
      <dgm:spPr/>
      <dgm:t>
        <a:bodyPr/>
        <a:lstStyle/>
        <a:p>
          <a:r>
            <a:rPr lang="fr-FR" sz="1600" b="1" dirty="0">
              <a:solidFill>
                <a:schemeClr val="tx1">
                  <a:lumMod val="50000"/>
                  <a:lumOff val="50000"/>
                </a:schemeClr>
              </a:solidFill>
              <a:latin typeface="Perpetua" panose="02020502060401020303" pitchFamily="18" charset="0"/>
            </a:rPr>
            <a:t>MAT </a:t>
          </a:r>
          <a:r>
            <a:rPr lang="fr-FR" sz="1600" dirty="0">
              <a:latin typeface="Perpetua" panose="02020502060401020303" pitchFamily="18" charset="0"/>
            </a:rPr>
            <a:t>: raisonnement analogique et sériel visuel</a:t>
          </a:r>
        </a:p>
      </dgm:t>
    </dgm:pt>
    <dgm:pt modelId="{79A2FB7F-4675-421A-A369-CE57BD1EA96C}" type="parTrans" cxnId="{1070B431-2FA5-4E80-A4F2-37140825B887}">
      <dgm:prSet/>
      <dgm:spPr/>
      <dgm:t>
        <a:bodyPr/>
        <a:lstStyle/>
        <a:p>
          <a:endParaRPr lang="fr-FR"/>
        </a:p>
      </dgm:t>
    </dgm:pt>
    <dgm:pt modelId="{AD5DC473-7D53-4AA8-B286-26896B6BBE1E}" type="sibTrans" cxnId="{1070B431-2FA5-4E80-A4F2-37140825B887}">
      <dgm:prSet/>
      <dgm:spPr/>
      <dgm:t>
        <a:bodyPr/>
        <a:lstStyle/>
        <a:p>
          <a:endParaRPr lang="fr-FR"/>
        </a:p>
      </dgm:t>
    </dgm:pt>
    <dgm:pt modelId="{5CDF7DB2-2ED4-4ADE-8D1D-A6EB4D582D8E}">
      <dgm:prSet phldrT="[Texte]" custT="1"/>
      <dgm:spPr/>
      <dgm:t>
        <a:bodyPr/>
        <a:lstStyle/>
        <a:p>
          <a:r>
            <a:rPr lang="fr-FR" sz="1600" b="1" dirty="0">
              <a:solidFill>
                <a:schemeClr val="tx1">
                  <a:lumMod val="50000"/>
                  <a:lumOff val="50000"/>
                </a:schemeClr>
              </a:solidFill>
              <a:latin typeface="Perpetua" panose="02020502060401020303" pitchFamily="18" charset="0"/>
            </a:rPr>
            <a:t>BAL : </a:t>
          </a:r>
          <a:r>
            <a:rPr lang="fr-FR" sz="1600" b="0" dirty="0">
              <a:solidFill>
                <a:schemeClr val="tx1"/>
              </a:solidFill>
              <a:latin typeface="Perpetua" panose="02020502060401020303" pitchFamily="18" charset="0"/>
            </a:rPr>
            <a:t>raisonnement quantitatif, règle d’équivalence</a:t>
          </a:r>
        </a:p>
      </dgm:t>
    </dgm:pt>
    <dgm:pt modelId="{3CAD1DE4-B011-422B-8714-6695F9869A8D}" type="parTrans" cxnId="{EDB63406-70AD-4822-A398-1751E5851C4F}">
      <dgm:prSet/>
      <dgm:spPr/>
      <dgm:t>
        <a:bodyPr/>
        <a:lstStyle/>
        <a:p>
          <a:endParaRPr lang="fr-FR"/>
        </a:p>
      </dgm:t>
    </dgm:pt>
    <dgm:pt modelId="{3395864C-974E-4524-ACDA-90EB61856A0C}" type="sibTrans" cxnId="{EDB63406-70AD-4822-A398-1751E5851C4F}">
      <dgm:prSet/>
      <dgm:spPr/>
      <dgm:t>
        <a:bodyPr/>
        <a:lstStyle/>
        <a:p>
          <a:endParaRPr lang="fr-FR"/>
        </a:p>
      </dgm:t>
    </dgm:pt>
    <dgm:pt modelId="{7B23524F-DD93-41E7-8EA4-A29B0FB524D7}">
      <dgm:prSet phldrT="[Texte]" custT="1"/>
      <dgm:spPr>
        <a:solidFill>
          <a:srgbClr val="CEAD7C"/>
        </a:solidFill>
      </dgm:spPr>
      <dgm:t>
        <a:bodyPr/>
        <a:lstStyle/>
        <a:p>
          <a:r>
            <a:rPr lang="fr-FR" sz="2800" b="1" dirty="0">
              <a:latin typeface="Perpetua" panose="02020502060401020303" pitchFamily="18" charset="0"/>
            </a:rPr>
            <a:t>IVT</a:t>
          </a:r>
          <a:endParaRPr lang="fr-FR" sz="2800" dirty="0">
            <a:latin typeface="Perpetua" panose="02020502060401020303" pitchFamily="18" charset="0"/>
          </a:endParaRPr>
        </a:p>
      </dgm:t>
    </dgm:pt>
    <dgm:pt modelId="{E5F2A3A5-49B0-4D82-8B4F-09A97D83495B}" type="parTrans" cxnId="{E75CA7FF-3B41-4861-88FD-2D44D9D3894E}">
      <dgm:prSet/>
      <dgm:spPr/>
      <dgm:t>
        <a:bodyPr/>
        <a:lstStyle/>
        <a:p>
          <a:endParaRPr lang="fr-FR"/>
        </a:p>
      </dgm:t>
    </dgm:pt>
    <dgm:pt modelId="{749EB428-A8F8-401D-8EC2-9289ACE9B140}" type="sibTrans" cxnId="{E75CA7FF-3B41-4861-88FD-2D44D9D3894E}">
      <dgm:prSet/>
      <dgm:spPr/>
      <dgm:t>
        <a:bodyPr/>
        <a:lstStyle/>
        <a:p>
          <a:endParaRPr lang="fr-FR"/>
        </a:p>
      </dgm:t>
    </dgm:pt>
    <dgm:pt modelId="{6F4D015C-6F9E-42BC-B064-01F4D4CAFC01}">
      <dgm:prSet phldrT="[Texte]" custT="1"/>
      <dgm:spPr/>
      <dgm:t>
        <a:bodyPr/>
        <a:lstStyle/>
        <a:p>
          <a:r>
            <a:rPr lang="fr-FR" sz="1600" b="1" dirty="0">
              <a:solidFill>
                <a:schemeClr val="tx1">
                  <a:lumMod val="50000"/>
                  <a:lumOff val="50000"/>
                </a:schemeClr>
              </a:solidFill>
              <a:latin typeface="Perpetua" panose="02020502060401020303" pitchFamily="18" charset="0"/>
            </a:rPr>
            <a:t>COD</a:t>
          </a:r>
          <a:r>
            <a:rPr lang="fr-FR" sz="1600" dirty="0">
              <a:latin typeface="Perpetua" panose="02020502060401020303" pitchFamily="18" charset="0"/>
            </a:rPr>
            <a:t> : vitesse et précision d’encodage de symboles abstraits</a:t>
          </a:r>
        </a:p>
      </dgm:t>
    </dgm:pt>
    <dgm:pt modelId="{DE21C688-BEC1-463E-ACAB-75C1E3B3846C}" type="parTrans" cxnId="{71657EB2-A9A9-4FD8-855F-C385D05C562A}">
      <dgm:prSet/>
      <dgm:spPr/>
      <dgm:t>
        <a:bodyPr/>
        <a:lstStyle/>
        <a:p>
          <a:endParaRPr lang="fr-FR"/>
        </a:p>
      </dgm:t>
    </dgm:pt>
    <dgm:pt modelId="{6F4D7B99-6462-4185-A398-F428E0FC2C38}" type="sibTrans" cxnId="{71657EB2-A9A9-4FD8-855F-C385D05C562A}">
      <dgm:prSet/>
      <dgm:spPr/>
      <dgm:t>
        <a:bodyPr/>
        <a:lstStyle/>
        <a:p>
          <a:endParaRPr lang="fr-FR"/>
        </a:p>
      </dgm:t>
    </dgm:pt>
    <dgm:pt modelId="{5B830A05-90E7-4B70-8F8D-EE9693879F98}">
      <dgm:prSet phldrT="[Texte]" custT="1"/>
      <dgm:spPr/>
      <dgm:t>
        <a:bodyPr/>
        <a:lstStyle/>
        <a:p>
          <a:r>
            <a:rPr lang="fr-FR" sz="1600" b="1" dirty="0">
              <a:solidFill>
                <a:schemeClr val="tx1">
                  <a:lumMod val="50000"/>
                  <a:lumOff val="50000"/>
                </a:schemeClr>
              </a:solidFill>
              <a:latin typeface="Perpetua" panose="02020502060401020303" pitchFamily="18" charset="0"/>
            </a:rPr>
            <a:t>SYM</a:t>
          </a:r>
          <a:r>
            <a:rPr lang="fr-FR" sz="1600" dirty="0">
              <a:latin typeface="Perpetua" panose="02020502060401020303" pitchFamily="18" charset="0"/>
            </a:rPr>
            <a:t> : rapidité et efficacité de la discrimination perceptive abstraite</a:t>
          </a:r>
        </a:p>
      </dgm:t>
    </dgm:pt>
    <dgm:pt modelId="{20F9C67C-62A8-4C10-888C-86B95C6AC166}" type="parTrans" cxnId="{35717A86-8C95-4C2B-A55E-9498387CF5F6}">
      <dgm:prSet/>
      <dgm:spPr/>
      <dgm:t>
        <a:bodyPr/>
        <a:lstStyle/>
        <a:p>
          <a:endParaRPr lang="fr-FR"/>
        </a:p>
      </dgm:t>
    </dgm:pt>
    <dgm:pt modelId="{8EC627C0-A0B9-4E8D-BCA4-B065C1797F23}" type="sibTrans" cxnId="{35717A86-8C95-4C2B-A55E-9498387CF5F6}">
      <dgm:prSet/>
      <dgm:spPr/>
      <dgm:t>
        <a:bodyPr/>
        <a:lstStyle/>
        <a:p>
          <a:endParaRPr lang="fr-FR"/>
        </a:p>
      </dgm:t>
    </dgm:pt>
    <dgm:pt modelId="{80EF6E36-49B2-43AB-A44F-2AD89192CE6B}">
      <dgm:prSet phldrT="[Texte]" custT="1"/>
      <dgm:spPr/>
      <dgm:t>
        <a:bodyPr/>
        <a:lstStyle/>
        <a:p>
          <a:r>
            <a:rPr lang="fr-FR" sz="1600" b="1" dirty="0">
              <a:solidFill>
                <a:schemeClr val="tx1">
                  <a:lumMod val="50000"/>
                  <a:lumOff val="50000"/>
                </a:schemeClr>
              </a:solidFill>
              <a:latin typeface="Perpetua" panose="02020502060401020303" pitchFamily="18" charset="0"/>
            </a:rPr>
            <a:t>BAR</a:t>
          </a:r>
          <a:r>
            <a:rPr lang="fr-FR" sz="1600" dirty="0">
              <a:latin typeface="Perpetua" panose="02020502060401020303" pitchFamily="18" charset="0"/>
            </a:rPr>
            <a:t> : rapidité d’exploration visuelle sélective concrète</a:t>
          </a:r>
        </a:p>
      </dgm:t>
    </dgm:pt>
    <dgm:pt modelId="{7E8A2D87-5487-4171-8E4A-CC903824C63A}" type="parTrans" cxnId="{87BA12BE-30F3-4545-AB1F-CCA59472F312}">
      <dgm:prSet/>
      <dgm:spPr/>
      <dgm:t>
        <a:bodyPr/>
        <a:lstStyle/>
        <a:p>
          <a:endParaRPr lang="fr-FR"/>
        </a:p>
      </dgm:t>
    </dgm:pt>
    <dgm:pt modelId="{B60F9E27-C3CC-42E8-8C61-23BF705251A6}" type="sibTrans" cxnId="{87BA12BE-30F3-4545-AB1F-CCA59472F312}">
      <dgm:prSet/>
      <dgm:spPr/>
      <dgm:t>
        <a:bodyPr/>
        <a:lstStyle/>
        <a:p>
          <a:endParaRPr lang="fr-FR"/>
        </a:p>
      </dgm:t>
    </dgm:pt>
    <dgm:pt modelId="{E8CE2ACA-664C-4514-8179-BDAA948C1D2C}">
      <dgm:prSet phldrT="[Texte]" custT="1"/>
      <dgm:spPr/>
      <dgm:t>
        <a:bodyPr/>
        <a:lstStyle/>
        <a:p>
          <a:r>
            <a:rPr lang="fr-FR" sz="1600" b="1" dirty="0">
              <a:solidFill>
                <a:schemeClr val="tx1">
                  <a:lumMod val="50000"/>
                  <a:lumOff val="50000"/>
                </a:schemeClr>
              </a:solidFill>
              <a:latin typeface="Perpetua" panose="02020502060401020303" pitchFamily="18" charset="0"/>
            </a:rPr>
            <a:t>ARI </a:t>
          </a:r>
          <a:r>
            <a:rPr lang="fr-FR" sz="1600" b="0" dirty="0">
              <a:solidFill>
                <a:schemeClr val="tx1"/>
              </a:solidFill>
              <a:latin typeface="Perpetua" panose="02020502060401020303" pitchFamily="18" charset="0"/>
            </a:rPr>
            <a:t>: résolution mentale de calculs donnés oralement </a:t>
          </a:r>
        </a:p>
      </dgm:t>
    </dgm:pt>
    <dgm:pt modelId="{4DAD3F0A-FC4B-409E-B4DC-B74652C7F48A}" type="parTrans" cxnId="{07E1A1B8-BCE9-4043-AC81-F8D6C1A7A73E}">
      <dgm:prSet/>
      <dgm:spPr/>
      <dgm:t>
        <a:bodyPr/>
        <a:lstStyle/>
        <a:p>
          <a:endParaRPr lang="fr-FR"/>
        </a:p>
      </dgm:t>
    </dgm:pt>
    <dgm:pt modelId="{A6437156-3F4F-4364-8301-60C6161F4B9D}" type="sibTrans" cxnId="{07E1A1B8-BCE9-4043-AC81-F8D6C1A7A73E}">
      <dgm:prSet/>
      <dgm:spPr/>
      <dgm:t>
        <a:bodyPr/>
        <a:lstStyle/>
        <a:p>
          <a:endParaRPr lang="fr-FR"/>
        </a:p>
      </dgm:t>
    </dgm:pt>
    <dgm:pt modelId="{53F9FAC2-D85B-4C4B-92E5-A6E5AC7107D7}" type="pres">
      <dgm:prSet presAssocID="{3FF92FDA-EA8C-48FC-9297-637BD3211514}" presName="diagram" presStyleCnt="0">
        <dgm:presLayoutVars>
          <dgm:chPref val="1"/>
          <dgm:dir/>
          <dgm:animOne val="branch"/>
          <dgm:animLvl val="lvl"/>
          <dgm:resizeHandles/>
        </dgm:presLayoutVars>
      </dgm:prSet>
      <dgm:spPr/>
    </dgm:pt>
    <dgm:pt modelId="{14E7F38F-9E97-47CB-A5D0-4D30B2FF7A99}" type="pres">
      <dgm:prSet presAssocID="{5E46D42F-0F99-4744-BF11-8854D9F0511B}" presName="root" presStyleCnt="0"/>
      <dgm:spPr/>
    </dgm:pt>
    <dgm:pt modelId="{303335C0-F0F2-42CE-B039-63FDBB9BB55F}" type="pres">
      <dgm:prSet presAssocID="{5E46D42F-0F99-4744-BF11-8854D9F0511B}" presName="rootComposite" presStyleCnt="0"/>
      <dgm:spPr/>
    </dgm:pt>
    <dgm:pt modelId="{7538A932-BF35-47CA-8E99-F57E728EAB44}" type="pres">
      <dgm:prSet presAssocID="{5E46D42F-0F99-4744-BF11-8854D9F0511B}" presName="rootText" presStyleLbl="node1" presStyleIdx="0" presStyleCnt="4" custScaleX="72687" custScaleY="59014"/>
      <dgm:spPr/>
    </dgm:pt>
    <dgm:pt modelId="{5ABA8697-FA53-4A58-A58D-A9997BAAADDE}" type="pres">
      <dgm:prSet presAssocID="{5E46D42F-0F99-4744-BF11-8854D9F0511B}" presName="rootConnector" presStyleLbl="node1" presStyleIdx="0" presStyleCnt="4"/>
      <dgm:spPr/>
    </dgm:pt>
    <dgm:pt modelId="{D49B2341-2DDF-4ABB-B89F-6C11DB7BA413}" type="pres">
      <dgm:prSet presAssocID="{5E46D42F-0F99-4744-BF11-8854D9F0511B}" presName="childShape" presStyleCnt="0"/>
      <dgm:spPr/>
    </dgm:pt>
    <dgm:pt modelId="{F2FF64A8-A790-4748-A760-6737E67AD502}" type="pres">
      <dgm:prSet presAssocID="{B5E443E8-0B78-499A-9282-4A9FD9FA1880}" presName="Name13" presStyleLbl="parChTrans1D2" presStyleIdx="0" presStyleCnt="12"/>
      <dgm:spPr/>
    </dgm:pt>
    <dgm:pt modelId="{88830DCC-38C0-45E6-A5B4-38B5BF6F987C}" type="pres">
      <dgm:prSet presAssocID="{431FB0D6-77A3-4055-9870-759A0F133AE8}" presName="childText" presStyleLbl="bgAcc1" presStyleIdx="0" presStyleCnt="12" custScaleX="122276" custLinFactNeighborX="1515" custLinFactNeighborY="-6023">
        <dgm:presLayoutVars>
          <dgm:bulletEnabled val="1"/>
        </dgm:presLayoutVars>
      </dgm:prSet>
      <dgm:spPr/>
    </dgm:pt>
    <dgm:pt modelId="{A0647AE5-C96E-4993-AF17-5D23DC19F7CB}" type="pres">
      <dgm:prSet presAssocID="{87407EFB-A24F-4835-B027-8C426D519EEB}" presName="Name13" presStyleLbl="parChTrans1D2" presStyleIdx="1" presStyleCnt="12"/>
      <dgm:spPr/>
    </dgm:pt>
    <dgm:pt modelId="{1A19652C-7E3C-4B9C-81D3-07FC6C371284}" type="pres">
      <dgm:prSet presAssocID="{241F6B43-0B53-420F-9885-C4362A22AEC5}" presName="childText" presStyleLbl="bgAcc1" presStyleIdx="1" presStyleCnt="12" custScaleX="119535" custLinFactNeighborX="1515" custLinFactNeighborY="-11606">
        <dgm:presLayoutVars>
          <dgm:bulletEnabled val="1"/>
        </dgm:presLayoutVars>
      </dgm:prSet>
      <dgm:spPr/>
    </dgm:pt>
    <dgm:pt modelId="{7A0AFDDE-4A49-4D82-B9C6-C2F2B74E2DC8}" type="pres">
      <dgm:prSet presAssocID="{3BD962BC-30AF-4E5D-A10F-C30F9D3503A1}" presName="Name13" presStyleLbl="parChTrans1D2" presStyleIdx="2" presStyleCnt="12"/>
      <dgm:spPr/>
    </dgm:pt>
    <dgm:pt modelId="{EF4D6354-0D86-4E38-8943-B0E523BCE0D2}" type="pres">
      <dgm:prSet presAssocID="{0D5C35D5-A41F-4066-B7FC-0C12C6577A4D}" presName="childText" presStyleLbl="bgAcc1" presStyleIdx="2" presStyleCnt="12" custScaleX="125225" custLinFactNeighborX="1515" custLinFactNeighborY="-9726">
        <dgm:presLayoutVars>
          <dgm:bulletEnabled val="1"/>
        </dgm:presLayoutVars>
      </dgm:prSet>
      <dgm:spPr/>
    </dgm:pt>
    <dgm:pt modelId="{D4A9F789-91A3-4A23-8113-125D644F45FF}" type="pres">
      <dgm:prSet presAssocID="{0B07EDB2-7170-465B-80FF-C4408DAF622F}" presName="Name13" presStyleLbl="parChTrans1D2" presStyleIdx="3" presStyleCnt="12"/>
      <dgm:spPr/>
    </dgm:pt>
    <dgm:pt modelId="{F268B2A7-7E6C-47B2-BF01-0A2493F895D5}" type="pres">
      <dgm:prSet presAssocID="{9B58C653-2573-44FE-A064-1C24752638DE}" presName="childText" presStyleLbl="bgAcc1" presStyleIdx="3" presStyleCnt="12" custScaleX="125788" custLinFactNeighborX="990" custLinFactNeighborY="-15309">
        <dgm:presLayoutVars>
          <dgm:bulletEnabled val="1"/>
        </dgm:presLayoutVars>
      </dgm:prSet>
      <dgm:spPr/>
    </dgm:pt>
    <dgm:pt modelId="{4BC05A98-B523-4F64-B0CD-2E610F3B5DF9}" type="pres">
      <dgm:prSet presAssocID="{D1DD523B-A349-4A8C-B489-F90512EEA525}" presName="root" presStyleCnt="0"/>
      <dgm:spPr/>
    </dgm:pt>
    <dgm:pt modelId="{82C6F242-DF38-47DF-B493-ABD75EC6B32E}" type="pres">
      <dgm:prSet presAssocID="{D1DD523B-A349-4A8C-B489-F90512EEA525}" presName="rootComposite" presStyleCnt="0"/>
      <dgm:spPr/>
    </dgm:pt>
    <dgm:pt modelId="{11221A85-4A97-4B43-81D6-A6AF42A7F4B7}" type="pres">
      <dgm:prSet presAssocID="{D1DD523B-A349-4A8C-B489-F90512EEA525}" presName="rootText" presStyleLbl="node1" presStyleIdx="1" presStyleCnt="4" custScaleX="69760" custScaleY="61659" custLinFactNeighborX="-7684" custLinFactNeighborY="-937"/>
      <dgm:spPr/>
    </dgm:pt>
    <dgm:pt modelId="{CEDA405E-E4B2-47B7-B3CC-10101FF3584C}" type="pres">
      <dgm:prSet presAssocID="{D1DD523B-A349-4A8C-B489-F90512EEA525}" presName="rootConnector" presStyleLbl="node1" presStyleIdx="1" presStyleCnt="4"/>
      <dgm:spPr/>
    </dgm:pt>
    <dgm:pt modelId="{38706460-F78A-4BEF-9441-F5BA1159488B}" type="pres">
      <dgm:prSet presAssocID="{D1DD523B-A349-4A8C-B489-F90512EEA525}" presName="childShape" presStyleCnt="0"/>
      <dgm:spPr/>
    </dgm:pt>
    <dgm:pt modelId="{02018582-20EB-4144-8D12-85E95F03C35A}" type="pres">
      <dgm:prSet presAssocID="{1CAE2958-B018-4DF5-8FA8-337B7744D74E}" presName="Name13" presStyleLbl="parChTrans1D2" presStyleIdx="4" presStyleCnt="12"/>
      <dgm:spPr/>
    </dgm:pt>
    <dgm:pt modelId="{9CD2A1BA-F12A-483F-AA96-F0668F41B2FF}" type="pres">
      <dgm:prSet presAssocID="{FE093E45-7D75-4055-A96D-F71FBA1BCDF3}" presName="childText" presStyleLbl="bgAcc1" presStyleIdx="4" presStyleCnt="12" custScaleX="100892" custScaleY="124561" custLinFactNeighborX="-8096" custLinFactNeighborY="-4221">
        <dgm:presLayoutVars>
          <dgm:bulletEnabled val="1"/>
        </dgm:presLayoutVars>
      </dgm:prSet>
      <dgm:spPr/>
    </dgm:pt>
    <dgm:pt modelId="{05938E40-2203-4F52-AB2C-8903EC119707}" type="pres">
      <dgm:prSet presAssocID="{53020016-00D6-4A94-8A74-5982EFAB2AD3}" presName="Name13" presStyleLbl="parChTrans1D2" presStyleIdx="5" presStyleCnt="12"/>
      <dgm:spPr/>
    </dgm:pt>
    <dgm:pt modelId="{AD59BFB5-3D34-45F0-874D-FF7BB3518B1E}" type="pres">
      <dgm:prSet presAssocID="{FCE2BDCB-1085-44AC-90B3-6E1E3AA08079}" presName="childText" presStyleLbl="bgAcc1" presStyleIdx="5" presStyleCnt="12" custScaleX="100828" custScaleY="84841" custLinFactNeighborX="-7405" custLinFactNeighborY="-16421">
        <dgm:presLayoutVars>
          <dgm:bulletEnabled val="1"/>
        </dgm:presLayoutVars>
      </dgm:prSet>
      <dgm:spPr/>
    </dgm:pt>
    <dgm:pt modelId="{5EAF0793-FB7F-442C-AE5A-9C2FE9038BE9}" type="pres">
      <dgm:prSet presAssocID="{C708E0C3-1116-4C15-B92B-5380F1A270EC}" presName="root" presStyleCnt="0"/>
      <dgm:spPr/>
    </dgm:pt>
    <dgm:pt modelId="{C7FE8862-8AFD-417C-9ED9-7CE8C2C7E964}" type="pres">
      <dgm:prSet presAssocID="{C708E0C3-1116-4C15-B92B-5380F1A270EC}" presName="rootComposite" presStyleCnt="0"/>
      <dgm:spPr/>
    </dgm:pt>
    <dgm:pt modelId="{2909A158-C1BD-4184-B87E-864374548AAD}" type="pres">
      <dgm:prSet presAssocID="{C708E0C3-1116-4C15-B92B-5380F1A270EC}" presName="rootText" presStyleLbl="node1" presStyleIdx="2" presStyleCnt="4" custScaleX="69760" custScaleY="61659" custLinFactNeighborX="-8398" custLinFactNeighborY="-68"/>
      <dgm:spPr/>
    </dgm:pt>
    <dgm:pt modelId="{5A5BF8FC-BE25-4354-A664-293F2308358E}" type="pres">
      <dgm:prSet presAssocID="{C708E0C3-1116-4C15-B92B-5380F1A270EC}" presName="rootConnector" presStyleLbl="node1" presStyleIdx="2" presStyleCnt="4"/>
      <dgm:spPr/>
    </dgm:pt>
    <dgm:pt modelId="{E673B900-66A2-4977-87C2-53289BF81A93}" type="pres">
      <dgm:prSet presAssocID="{C708E0C3-1116-4C15-B92B-5380F1A270EC}" presName="childShape" presStyleCnt="0"/>
      <dgm:spPr/>
    </dgm:pt>
    <dgm:pt modelId="{2263C7DF-17A3-4985-9AF1-31B311FCBE77}" type="pres">
      <dgm:prSet presAssocID="{79A2FB7F-4675-421A-A369-CE57BD1EA96C}" presName="Name13" presStyleLbl="parChTrans1D2" presStyleIdx="6" presStyleCnt="12"/>
      <dgm:spPr/>
    </dgm:pt>
    <dgm:pt modelId="{2896FEF7-8614-4A29-9914-509481A50DCD}" type="pres">
      <dgm:prSet presAssocID="{AFDB1CC3-2ECD-461B-9509-F86B84B73D18}" presName="childText" presStyleLbl="bgAcc1" presStyleIdx="6" presStyleCnt="12" custScaleX="92703" custScaleY="104998" custLinFactNeighborX="-9047" custLinFactNeighborY="-3610">
        <dgm:presLayoutVars>
          <dgm:bulletEnabled val="1"/>
        </dgm:presLayoutVars>
      </dgm:prSet>
      <dgm:spPr/>
    </dgm:pt>
    <dgm:pt modelId="{411F1C90-6697-4D50-B3F2-B7F466FD7685}" type="pres">
      <dgm:prSet presAssocID="{3CAD1DE4-B011-422B-8714-6695F9869A8D}" presName="Name13" presStyleLbl="parChTrans1D2" presStyleIdx="7" presStyleCnt="12"/>
      <dgm:spPr/>
    </dgm:pt>
    <dgm:pt modelId="{D330716D-B8B6-49E2-9A72-D760972FF5FC}" type="pres">
      <dgm:prSet presAssocID="{5CDF7DB2-2ED4-4ADE-8D1D-A6EB4D582D8E}" presName="childText" presStyleLbl="bgAcc1" presStyleIdx="7" presStyleCnt="12" custScaleX="98036" custScaleY="103077" custLinFactNeighborX="-8110" custLinFactNeighborY="-13340">
        <dgm:presLayoutVars>
          <dgm:bulletEnabled val="1"/>
        </dgm:presLayoutVars>
      </dgm:prSet>
      <dgm:spPr/>
    </dgm:pt>
    <dgm:pt modelId="{DA8B89EE-7659-45AC-9F92-AD0FDB6FF755}" type="pres">
      <dgm:prSet presAssocID="{4DAD3F0A-FC4B-409E-B4DC-B74652C7F48A}" presName="Name13" presStyleLbl="parChTrans1D2" presStyleIdx="8" presStyleCnt="12"/>
      <dgm:spPr/>
    </dgm:pt>
    <dgm:pt modelId="{C9FDFD4B-667D-4D06-BF2D-51908E39DD38}" type="pres">
      <dgm:prSet presAssocID="{E8CE2ACA-664C-4514-8179-BDAA948C1D2C}" presName="childText" presStyleLbl="bgAcc1" presStyleIdx="8" presStyleCnt="12" custLinFactNeighborX="-7640" custLinFactNeighborY="-22646">
        <dgm:presLayoutVars>
          <dgm:bulletEnabled val="1"/>
        </dgm:presLayoutVars>
      </dgm:prSet>
      <dgm:spPr/>
    </dgm:pt>
    <dgm:pt modelId="{7CFD3937-42F4-44BB-AB9A-1BBFFF06AB33}" type="pres">
      <dgm:prSet presAssocID="{7B23524F-DD93-41E7-8EA4-A29B0FB524D7}" presName="root" presStyleCnt="0"/>
      <dgm:spPr/>
    </dgm:pt>
    <dgm:pt modelId="{38600E47-A850-4EF5-9008-C991B80F3B1E}" type="pres">
      <dgm:prSet presAssocID="{7B23524F-DD93-41E7-8EA4-A29B0FB524D7}" presName="rootComposite" presStyleCnt="0"/>
      <dgm:spPr/>
    </dgm:pt>
    <dgm:pt modelId="{6628D07A-642C-413A-A47A-C0960E9AB1ED}" type="pres">
      <dgm:prSet presAssocID="{7B23524F-DD93-41E7-8EA4-A29B0FB524D7}" presName="rootText" presStyleLbl="node1" presStyleIdx="3" presStyleCnt="4" custScaleX="69760" custScaleY="61659" custLinFactNeighborX="-12156" custLinFactNeighborY="-2398"/>
      <dgm:spPr/>
    </dgm:pt>
    <dgm:pt modelId="{ACB54044-EBCA-4C10-9997-343C41FAE55C}" type="pres">
      <dgm:prSet presAssocID="{7B23524F-DD93-41E7-8EA4-A29B0FB524D7}" presName="rootConnector" presStyleLbl="node1" presStyleIdx="3" presStyleCnt="4"/>
      <dgm:spPr/>
    </dgm:pt>
    <dgm:pt modelId="{E2D743BB-0F26-4FA4-95C8-D55B68186302}" type="pres">
      <dgm:prSet presAssocID="{7B23524F-DD93-41E7-8EA4-A29B0FB524D7}" presName="childShape" presStyleCnt="0"/>
      <dgm:spPr/>
    </dgm:pt>
    <dgm:pt modelId="{80AD2A04-2766-490C-BA99-20E88A736C29}" type="pres">
      <dgm:prSet presAssocID="{DE21C688-BEC1-463E-ACAB-75C1E3B3846C}" presName="Name13" presStyleLbl="parChTrans1D2" presStyleIdx="9" presStyleCnt="12"/>
      <dgm:spPr/>
    </dgm:pt>
    <dgm:pt modelId="{DDBEA554-9243-4110-8C20-61828378B49A}" type="pres">
      <dgm:prSet presAssocID="{6F4D015C-6F9E-42BC-B064-01F4D4CAFC01}" presName="childText" presStyleLbl="bgAcc1" presStyleIdx="9" presStyleCnt="12" custScaleX="107620" custScaleY="110736" custLinFactNeighborX="-11085" custLinFactNeighborY="-5247">
        <dgm:presLayoutVars>
          <dgm:bulletEnabled val="1"/>
        </dgm:presLayoutVars>
      </dgm:prSet>
      <dgm:spPr/>
    </dgm:pt>
    <dgm:pt modelId="{76533C41-B45B-47F7-A048-8164B021B2D8}" type="pres">
      <dgm:prSet presAssocID="{20F9C67C-62A8-4C10-888C-86B95C6AC166}" presName="Name13" presStyleLbl="parChTrans1D2" presStyleIdx="10" presStyleCnt="12"/>
      <dgm:spPr/>
    </dgm:pt>
    <dgm:pt modelId="{1A5037F9-DBD9-448C-B2A9-EE638EA5A257}" type="pres">
      <dgm:prSet presAssocID="{5B830A05-90E7-4B70-8F8D-EE9693879F98}" presName="childText" presStyleLbl="bgAcc1" presStyleIdx="10" presStyleCnt="12" custScaleY="132692" custLinFactNeighborX="-5185" custLinFactNeighborY="-12474">
        <dgm:presLayoutVars>
          <dgm:bulletEnabled val="1"/>
        </dgm:presLayoutVars>
      </dgm:prSet>
      <dgm:spPr/>
    </dgm:pt>
    <dgm:pt modelId="{AF1F61D3-B78C-4E07-A8B1-1F97D2C9ED57}" type="pres">
      <dgm:prSet presAssocID="{7E8A2D87-5487-4171-8E4A-CC903824C63A}" presName="Name13" presStyleLbl="parChTrans1D2" presStyleIdx="11" presStyleCnt="12"/>
      <dgm:spPr/>
    </dgm:pt>
    <dgm:pt modelId="{C3ED52A9-DA5B-49E8-9CC0-A8C67509A39E}" type="pres">
      <dgm:prSet presAssocID="{80EF6E36-49B2-43AB-A44F-2AD89192CE6B}" presName="childText" presStyleLbl="bgAcc1" presStyleIdx="11" presStyleCnt="12" custLinFactNeighborX="-7513" custLinFactNeighborY="-13765">
        <dgm:presLayoutVars>
          <dgm:bulletEnabled val="1"/>
        </dgm:presLayoutVars>
      </dgm:prSet>
      <dgm:spPr/>
    </dgm:pt>
  </dgm:ptLst>
  <dgm:cxnLst>
    <dgm:cxn modelId="{249CE801-1566-409A-8CA7-479D27A549F8}" srcId="{3FF92FDA-EA8C-48FC-9297-637BD3211514}" destId="{C708E0C3-1116-4C15-B92B-5380F1A270EC}" srcOrd="2" destOrd="0" parTransId="{DCD9D97D-EDBA-46B5-9FE0-BDA324E14225}" sibTransId="{B9BCA2BE-E45B-47CF-BEFF-665B81103E30}"/>
    <dgm:cxn modelId="{4B1B6703-FA8C-421A-B966-7C313F1955A2}" type="presOf" srcId="{5B830A05-90E7-4B70-8F8D-EE9693879F98}" destId="{1A5037F9-DBD9-448C-B2A9-EE638EA5A257}" srcOrd="0" destOrd="0" presId="urn:microsoft.com/office/officeart/2005/8/layout/hierarchy3"/>
    <dgm:cxn modelId="{34EDEC04-709C-4DE4-8505-859595F2633D}" srcId="{5E46D42F-0F99-4744-BF11-8854D9F0511B}" destId="{241F6B43-0B53-420F-9885-C4362A22AEC5}" srcOrd="1" destOrd="0" parTransId="{87407EFB-A24F-4835-B027-8C426D519EEB}" sibTransId="{576F02BB-4BB4-4567-9ECC-FE6D9FC5ED14}"/>
    <dgm:cxn modelId="{6278B605-AB66-4625-A898-B9B1592E2D62}" type="presOf" srcId="{B5E443E8-0B78-499A-9282-4A9FD9FA1880}" destId="{F2FF64A8-A790-4748-A760-6737E67AD502}" srcOrd="0" destOrd="0" presId="urn:microsoft.com/office/officeart/2005/8/layout/hierarchy3"/>
    <dgm:cxn modelId="{74C9B605-5BD2-498C-A156-EA18CE9A3629}" type="presOf" srcId="{3BD962BC-30AF-4E5D-A10F-C30F9D3503A1}" destId="{7A0AFDDE-4A49-4D82-B9C6-C2F2B74E2DC8}" srcOrd="0" destOrd="0" presId="urn:microsoft.com/office/officeart/2005/8/layout/hierarchy3"/>
    <dgm:cxn modelId="{EDB63406-70AD-4822-A398-1751E5851C4F}" srcId="{C708E0C3-1116-4C15-B92B-5380F1A270EC}" destId="{5CDF7DB2-2ED4-4ADE-8D1D-A6EB4D582D8E}" srcOrd="1" destOrd="0" parTransId="{3CAD1DE4-B011-422B-8714-6695F9869A8D}" sibTransId="{3395864C-974E-4524-ACDA-90EB61856A0C}"/>
    <dgm:cxn modelId="{1844030C-8304-4DBA-AAA5-6ECDF96CD539}" type="presOf" srcId="{D1DD523B-A349-4A8C-B489-F90512EEA525}" destId="{CEDA405E-E4B2-47B7-B3CC-10101FF3584C}" srcOrd="1" destOrd="0" presId="urn:microsoft.com/office/officeart/2005/8/layout/hierarchy3"/>
    <dgm:cxn modelId="{5686E510-A209-472A-9A52-F45CA82D0012}" type="presOf" srcId="{3FF92FDA-EA8C-48FC-9297-637BD3211514}" destId="{53F9FAC2-D85B-4C4B-92E5-A6E5AC7107D7}" srcOrd="0" destOrd="0" presId="urn:microsoft.com/office/officeart/2005/8/layout/hierarchy3"/>
    <dgm:cxn modelId="{10E45713-16F4-46BB-8DDF-19EB04EDA49B}" type="presOf" srcId="{1CAE2958-B018-4DF5-8FA8-337B7744D74E}" destId="{02018582-20EB-4144-8D12-85E95F03C35A}" srcOrd="0" destOrd="0" presId="urn:microsoft.com/office/officeart/2005/8/layout/hierarchy3"/>
    <dgm:cxn modelId="{4B1A8D13-F32A-48EC-A790-7306BD02EC01}" type="presOf" srcId="{0D5C35D5-A41F-4066-B7FC-0C12C6577A4D}" destId="{EF4D6354-0D86-4E38-8943-B0E523BCE0D2}" srcOrd="0" destOrd="0" presId="urn:microsoft.com/office/officeart/2005/8/layout/hierarchy3"/>
    <dgm:cxn modelId="{9AEA1A15-784D-4981-8AAD-2B83456D56EA}" type="presOf" srcId="{53020016-00D6-4A94-8A74-5982EFAB2AD3}" destId="{05938E40-2203-4F52-AB2C-8903EC119707}" srcOrd="0" destOrd="0" presId="urn:microsoft.com/office/officeart/2005/8/layout/hierarchy3"/>
    <dgm:cxn modelId="{F253072B-561B-42EC-B944-D3F6540658FD}" type="presOf" srcId="{79A2FB7F-4675-421A-A369-CE57BD1EA96C}" destId="{2263C7DF-17A3-4985-9AF1-31B311FCBE77}" srcOrd="0" destOrd="0" presId="urn:microsoft.com/office/officeart/2005/8/layout/hierarchy3"/>
    <dgm:cxn modelId="{9D77942C-47B7-4FE9-AB2B-3FD223E3DA2D}" type="presOf" srcId="{80EF6E36-49B2-43AB-A44F-2AD89192CE6B}" destId="{C3ED52A9-DA5B-49E8-9CC0-A8C67509A39E}" srcOrd="0" destOrd="0" presId="urn:microsoft.com/office/officeart/2005/8/layout/hierarchy3"/>
    <dgm:cxn modelId="{1070B431-2FA5-4E80-A4F2-37140825B887}" srcId="{C708E0C3-1116-4C15-B92B-5380F1A270EC}" destId="{AFDB1CC3-2ECD-461B-9509-F86B84B73D18}" srcOrd="0" destOrd="0" parTransId="{79A2FB7F-4675-421A-A369-CE57BD1EA96C}" sibTransId="{AD5DC473-7D53-4AA8-B286-26896B6BBE1E}"/>
    <dgm:cxn modelId="{25764535-B852-4DCD-AC8F-98228966F0AD}" type="presOf" srcId="{3CAD1DE4-B011-422B-8714-6695F9869A8D}" destId="{411F1C90-6697-4D50-B3F2-B7F466FD7685}" srcOrd="0" destOrd="0" presId="urn:microsoft.com/office/officeart/2005/8/layout/hierarchy3"/>
    <dgm:cxn modelId="{59806F38-0FC5-4A03-B377-C10737F53CB0}" type="presOf" srcId="{7B23524F-DD93-41E7-8EA4-A29B0FB524D7}" destId="{6628D07A-642C-413A-A47A-C0960E9AB1ED}" srcOrd="0" destOrd="0" presId="urn:microsoft.com/office/officeart/2005/8/layout/hierarchy3"/>
    <dgm:cxn modelId="{F832C73B-5F96-490E-93F5-F7F82F908A99}" srcId="{3FF92FDA-EA8C-48FC-9297-637BD3211514}" destId="{5E46D42F-0F99-4744-BF11-8854D9F0511B}" srcOrd="0" destOrd="0" parTransId="{A9815495-645D-4EBF-97D9-91E2FC581D89}" sibTransId="{D40A12D0-81D7-4496-AFD3-D6868CFB69DC}"/>
    <dgm:cxn modelId="{15485E3C-8EAF-4711-84DB-77CD2C1D9468}" type="presOf" srcId="{DE21C688-BEC1-463E-ACAB-75C1E3B3846C}" destId="{80AD2A04-2766-490C-BA99-20E88A736C29}" srcOrd="0" destOrd="0" presId="urn:microsoft.com/office/officeart/2005/8/layout/hierarchy3"/>
    <dgm:cxn modelId="{25BD643E-F02F-40FB-83FE-3BFEB8BF3775}" type="presOf" srcId="{FCE2BDCB-1085-44AC-90B3-6E1E3AA08079}" destId="{AD59BFB5-3D34-45F0-874D-FF7BB3518B1E}" srcOrd="0" destOrd="0" presId="urn:microsoft.com/office/officeart/2005/8/layout/hierarchy3"/>
    <dgm:cxn modelId="{B1274F61-0638-4FC1-AF07-1A5DDA638E5A}" type="presOf" srcId="{5E46D42F-0F99-4744-BF11-8854D9F0511B}" destId="{5ABA8697-FA53-4A58-A58D-A9997BAAADDE}" srcOrd="1" destOrd="0" presId="urn:microsoft.com/office/officeart/2005/8/layout/hierarchy3"/>
    <dgm:cxn modelId="{D341CE42-249E-4648-A843-4208EA0157BB}" srcId="{D1DD523B-A349-4A8C-B489-F90512EEA525}" destId="{FCE2BDCB-1085-44AC-90B3-6E1E3AA08079}" srcOrd="1" destOrd="0" parTransId="{53020016-00D6-4A94-8A74-5982EFAB2AD3}" sibTransId="{6ECA06B8-7391-443E-A31F-F53F172BC89B}"/>
    <dgm:cxn modelId="{27AED446-7C58-44F7-A7CB-FBFF2595BD7F}" type="presOf" srcId="{C708E0C3-1116-4C15-B92B-5380F1A270EC}" destId="{2909A158-C1BD-4184-B87E-864374548AAD}" srcOrd="0" destOrd="0" presId="urn:microsoft.com/office/officeart/2005/8/layout/hierarchy3"/>
    <dgm:cxn modelId="{4E54C96F-6E1B-4109-A26D-D51EB650E1A6}" type="presOf" srcId="{7E8A2D87-5487-4171-8E4A-CC903824C63A}" destId="{AF1F61D3-B78C-4E07-A8B1-1F97D2C9ED57}" srcOrd="0" destOrd="0" presId="urn:microsoft.com/office/officeart/2005/8/layout/hierarchy3"/>
    <dgm:cxn modelId="{1F7E0F51-2071-4860-BE56-2F133E366FA7}" type="presOf" srcId="{C708E0C3-1116-4C15-B92B-5380F1A270EC}" destId="{5A5BF8FC-BE25-4354-A664-293F2308358E}" srcOrd="1" destOrd="0" presId="urn:microsoft.com/office/officeart/2005/8/layout/hierarchy3"/>
    <dgm:cxn modelId="{BF192F58-C889-457A-8A8B-9B4FC982E682}" type="presOf" srcId="{7B23524F-DD93-41E7-8EA4-A29B0FB524D7}" destId="{ACB54044-EBCA-4C10-9997-343C41FAE55C}" srcOrd="1" destOrd="0" presId="urn:microsoft.com/office/officeart/2005/8/layout/hierarchy3"/>
    <dgm:cxn modelId="{0AE30B7C-58F3-4D84-A053-F5A2D44527EE}" srcId="{5E46D42F-0F99-4744-BF11-8854D9F0511B}" destId="{0D5C35D5-A41F-4066-B7FC-0C12C6577A4D}" srcOrd="2" destOrd="0" parTransId="{3BD962BC-30AF-4E5D-A10F-C30F9D3503A1}" sibTransId="{6E11C1A7-7D5E-4823-BC42-A383786C8BA8}"/>
    <dgm:cxn modelId="{35717A86-8C95-4C2B-A55E-9498387CF5F6}" srcId="{7B23524F-DD93-41E7-8EA4-A29B0FB524D7}" destId="{5B830A05-90E7-4B70-8F8D-EE9693879F98}" srcOrd="1" destOrd="0" parTransId="{20F9C67C-62A8-4C10-888C-86B95C6AC166}" sibTransId="{8EC627C0-A0B9-4E8D-BCA4-B065C1797F23}"/>
    <dgm:cxn modelId="{32404087-0D51-4AE2-AA0E-B2169988B7DF}" srcId="{5E46D42F-0F99-4744-BF11-8854D9F0511B}" destId="{9B58C653-2573-44FE-A064-1C24752638DE}" srcOrd="3" destOrd="0" parTransId="{0B07EDB2-7170-465B-80FF-C4408DAF622F}" sibTransId="{14D9BD1E-6E43-43E1-B26B-E11FFDFAD524}"/>
    <dgm:cxn modelId="{982ED28C-1D5E-452F-A53F-968907C004C6}" type="presOf" srcId="{FE093E45-7D75-4055-A96D-F71FBA1BCDF3}" destId="{9CD2A1BA-F12A-483F-AA96-F0668F41B2FF}" srcOrd="0" destOrd="0" presId="urn:microsoft.com/office/officeart/2005/8/layout/hierarchy3"/>
    <dgm:cxn modelId="{6204E28C-7503-4459-817F-DF53E3C2631B}" srcId="{5E46D42F-0F99-4744-BF11-8854D9F0511B}" destId="{431FB0D6-77A3-4055-9870-759A0F133AE8}" srcOrd="0" destOrd="0" parTransId="{B5E443E8-0B78-499A-9282-4A9FD9FA1880}" sibTransId="{811A713A-C4D9-4CBF-BE53-E36C397C3E84}"/>
    <dgm:cxn modelId="{F6B25394-18FE-4328-A5F3-C36ED6974440}" type="presOf" srcId="{5E46D42F-0F99-4744-BF11-8854D9F0511B}" destId="{7538A932-BF35-47CA-8E99-F57E728EAB44}" srcOrd="0" destOrd="0" presId="urn:microsoft.com/office/officeart/2005/8/layout/hierarchy3"/>
    <dgm:cxn modelId="{C6480199-0E67-4415-93AA-360271DC4BB5}" type="presOf" srcId="{5CDF7DB2-2ED4-4ADE-8D1D-A6EB4D582D8E}" destId="{D330716D-B8B6-49E2-9A72-D760972FF5FC}" srcOrd="0" destOrd="0" presId="urn:microsoft.com/office/officeart/2005/8/layout/hierarchy3"/>
    <dgm:cxn modelId="{C6FB549D-EC50-4116-AF9E-6B29243A3A9B}" type="presOf" srcId="{431FB0D6-77A3-4055-9870-759A0F133AE8}" destId="{88830DCC-38C0-45E6-A5B4-38B5BF6F987C}" srcOrd="0" destOrd="0" presId="urn:microsoft.com/office/officeart/2005/8/layout/hierarchy3"/>
    <dgm:cxn modelId="{3E0CDBA3-7042-464E-9687-0737A9A1BBB6}" srcId="{D1DD523B-A349-4A8C-B489-F90512EEA525}" destId="{FE093E45-7D75-4055-A96D-F71FBA1BCDF3}" srcOrd="0" destOrd="0" parTransId="{1CAE2958-B018-4DF5-8FA8-337B7744D74E}" sibTransId="{C06F3DB4-3A8D-48B3-AD76-BD34D9CB3849}"/>
    <dgm:cxn modelId="{977AD1AB-7F20-4B6D-84D8-60E7F02A56B4}" type="presOf" srcId="{E8CE2ACA-664C-4514-8179-BDAA948C1D2C}" destId="{C9FDFD4B-667D-4D06-BF2D-51908E39DD38}" srcOrd="0" destOrd="0" presId="urn:microsoft.com/office/officeart/2005/8/layout/hierarchy3"/>
    <dgm:cxn modelId="{FF683EAC-E9B1-4C29-90B4-3FDD17A4F3C9}" type="presOf" srcId="{D1DD523B-A349-4A8C-B489-F90512EEA525}" destId="{11221A85-4A97-4B43-81D6-A6AF42A7F4B7}" srcOrd="0" destOrd="0" presId="urn:microsoft.com/office/officeart/2005/8/layout/hierarchy3"/>
    <dgm:cxn modelId="{443244AC-2293-418F-8356-756F30F725AB}" type="presOf" srcId="{87407EFB-A24F-4835-B027-8C426D519EEB}" destId="{A0647AE5-C96E-4993-AF17-5D23DC19F7CB}" srcOrd="0" destOrd="0" presId="urn:microsoft.com/office/officeart/2005/8/layout/hierarchy3"/>
    <dgm:cxn modelId="{71657EB2-A9A9-4FD8-855F-C385D05C562A}" srcId="{7B23524F-DD93-41E7-8EA4-A29B0FB524D7}" destId="{6F4D015C-6F9E-42BC-B064-01F4D4CAFC01}" srcOrd="0" destOrd="0" parTransId="{DE21C688-BEC1-463E-ACAB-75C1E3B3846C}" sibTransId="{6F4D7B99-6462-4185-A398-F428E0FC2C38}"/>
    <dgm:cxn modelId="{4FC709B8-6AF8-404E-85C3-DC9ADC4D222A}" type="presOf" srcId="{20F9C67C-62A8-4C10-888C-86B95C6AC166}" destId="{76533C41-B45B-47F7-A048-8164B021B2D8}" srcOrd="0" destOrd="0" presId="urn:microsoft.com/office/officeart/2005/8/layout/hierarchy3"/>
    <dgm:cxn modelId="{07E1A1B8-BCE9-4043-AC81-F8D6C1A7A73E}" srcId="{C708E0C3-1116-4C15-B92B-5380F1A270EC}" destId="{E8CE2ACA-664C-4514-8179-BDAA948C1D2C}" srcOrd="2" destOrd="0" parTransId="{4DAD3F0A-FC4B-409E-B4DC-B74652C7F48A}" sibTransId="{A6437156-3F4F-4364-8301-60C6161F4B9D}"/>
    <dgm:cxn modelId="{87BA12BE-30F3-4545-AB1F-CCA59472F312}" srcId="{7B23524F-DD93-41E7-8EA4-A29B0FB524D7}" destId="{80EF6E36-49B2-43AB-A44F-2AD89192CE6B}" srcOrd="2" destOrd="0" parTransId="{7E8A2D87-5487-4171-8E4A-CC903824C63A}" sibTransId="{B60F9E27-C3CC-42E8-8C61-23BF705251A6}"/>
    <dgm:cxn modelId="{375488CC-E2EE-4ECB-B8A9-E492F8A81722}" type="presOf" srcId="{9B58C653-2573-44FE-A064-1C24752638DE}" destId="{F268B2A7-7E6C-47B2-BF01-0A2493F895D5}" srcOrd="0" destOrd="0" presId="urn:microsoft.com/office/officeart/2005/8/layout/hierarchy3"/>
    <dgm:cxn modelId="{7C244ADA-28F4-429C-81CB-4F47E81FBE87}" type="presOf" srcId="{6F4D015C-6F9E-42BC-B064-01F4D4CAFC01}" destId="{DDBEA554-9243-4110-8C20-61828378B49A}" srcOrd="0" destOrd="0" presId="urn:microsoft.com/office/officeart/2005/8/layout/hierarchy3"/>
    <dgm:cxn modelId="{F7DA2BE2-4FB2-444A-AC2F-239E2ACB1B9E}" srcId="{3FF92FDA-EA8C-48FC-9297-637BD3211514}" destId="{D1DD523B-A349-4A8C-B489-F90512EEA525}" srcOrd="1" destOrd="0" parTransId="{7C883675-892A-498D-8939-EAC2E7EA012D}" sibTransId="{395D77C3-068B-4F18-B1D6-8D984548BB2C}"/>
    <dgm:cxn modelId="{B8F4F3EA-C489-4939-ADE1-2F6A58E97D0D}" type="presOf" srcId="{241F6B43-0B53-420F-9885-C4362A22AEC5}" destId="{1A19652C-7E3C-4B9C-81D3-07FC6C371284}" srcOrd="0" destOrd="0" presId="urn:microsoft.com/office/officeart/2005/8/layout/hierarchy3"/>
    <dgm:cxn modelId="{E25D17F2-016A-4430-A097-BA7B183DCBE6}" type="presOf" srcId="{0B07EDB2-7170-465B-80FF-C4408DAF622F}" destId="{D4A9F789-91A3-4A23-8113-125D644F45FF}" srcOrd="0" destOrd="0" presId="urn:microsoft.com/office/officeart/2005/8/layout/hierarchy3"/>
    <dgm:cxn modelId="{973E12F4-3633-4A78-83DF-CF01A71271B4}" type="presOf" srcId="{AFDB1CC3-2ECD-461B-9509-F86B84B73D18}" destId="{2896FEF7-8614-4A29-9914-509481A50DCD}" srcOrd="0" destOrd="0" presId="urn:microsoft.com/office/officeart/2005/8/layout/hierarchy3"/>
    <dgm:cxn modelId="{D36555F6-0531-4AFA-9074-C000E4826DAB}" type="presOf" srcId="{4DAD3F0A-FC4B-409E-B4DC-B74652C7F48A}" destId="{DA8B89EE-7659-45AC-9F92-AD0FDB6FF755}" srcOrd="0" destOrd="0" presId="urn:microsoft.com/office/officeart/2005/8/layout/hierarchy3"/>
    <dgm:cxn modelId="{E75CA7FF-3B41-4861-88FD-2D44D9D3894E}" srcId="{3FF92FDA-EA8C-48FC-9297-637BD3211514}" destId="{7B23524F-DD93-41E7-8EA4-A29B0FB524D7}" srcOrd="3" destOrd="0" parTransId="{E5F2A3A5-49B0-4D82-8B4F-09A97D83495B}" sibTransId="{749EB428-A8F8-401D-8EC2-9289ACE9B140}"/>
    <dgm:cxn modelId="{132CFEC0-B70A-4D37-8398-0C7A975BD435}" type="presParOf" srcId="{53F9FAC2-D85B-4C4B-92E5-A6E5AC7107D7}" destId="{14E7F38F-9E97-47CB-A5D0-4D30B2FF7A99}" srcOrd="0" destOrd="0" presId="urn:microsoft.com/office/officeart/2005/8/layout/hierarchy3"/>
    <dgm:cxn modelId="{CDF91F27-97BD-4DE5-91E7-0E3483A19C18}" type="presParOf" srcId="{14E7F38F-9E97-47CB-A5D0-4D30B2FF7A99}" destId="{303335C0-F0F2-42CE-B039-63FDBB9BB55F}" srcOrd="0" destOrd="0" presId="urn:microsoft.com/office/officeart/2005/8/layout/hierarchy3"/>
    <dgm:cxn modelId="{37242128-6FD7-4954-B19A-616D43FA1E90}" type="presParOf" srcId="{303335C0-F0F2-42CE-B039-63FDBB9BB55F}" destId="{7538A932-BF35-47CA-8E99-F57E728EAB44}" srcOrd="0" destOrd="0" presId="urn:microsoft.com/office/officeart/2005/8/layout/hierarchy3"/>
    <dgm:cxn modelId="{3C8F67C2-D40C-4659-BB9F-6655F6C3F44A}" type="presParOf" srcId="{303335C0-F0F2-42CE-B039-63FDBB9BB55F}" destId="{5ABA8697-FA53-4A58-A58D-A9997BAAADDE}" srcOrd="1" destOrd="0" presId="urn:microsoft.com/office/officeart/2005/8/layout/hierarchy3"/>
    <dgm:cxn modelId="{F530413B-EC0E-4514-BC90-C3E26A7317BE}" type="presParOf" srcId="{14E7F38F-9E97-47CB-A5D0-4D30B2FF7A99}" destId="{D49B2341-2DDF-4ABB-B89F-6C11DB7BA413}" srcOrd="1" destOrd="0" presId="urn:microsoft.com/office/officeart/2005/8/layout/hierarchy3"/>
    <dgm:cxn modelId="{59D40EB8-1B57-422C-9328-433A873A8E83}" type="presParOf" srcId="{D49B2341-2DDF-4ABB-B89F-6C11DB7BA413}" destId="{F2FF64A8-A790-4748-A760-6737E67AD502}" srcOrd="0" destOrd="0" presId="urn:microsoft.com/office/officeart/2005/8/layout/hierarchy3"/>
    <dgm:cxn modelId="{18D2ADD1-ACBF-4DE8-8004-B32EB9CC6CCA}" type="presParOf" srcId="{D49B2341-2DDF-4ABB-B89F-6C11DB7BA413}" destId="{88830DCC-38C0-45E6-A5B4-38B5BF6F987C}" srcOrd="1" destOrd="0" presId="urn:microsoft.com/office/officeart/2005/8/layout/hierarchy3"/>
    <dgm:cxn modelId="{9469F67B-B5E8-4A29-8787-53A6A2D69C99}" type="presParOf" srcId="{D49B2341-2DDF-4ABB-B89F-6C11DB7BA413}" destId="{A0647AE5-C96E-4993-AF17-5D23DC19F7CB}" srcOrd="2" destOrd="0" presId="urn:microsoft.com/office/officeart/2005/8/layout/hierarchy3"/>
    <dgm:cxn modelId="{C6B12B62-64D7-4496-BB2E-98E5850B00DC}" type="presParOf" srcId="{D49B2341-2DDF-4ABB-B89F-6C11DB7BA413}" destId="{1A19652C-7E3C-4B9C-81D3-07FC6C371284}" srcOrd="3" destOrd="0" presId="urn:microsoft.com/office/officeart/2005/8/layout/hierarchy3"/>
    <dgm:cxn modelId="{3521D3A0-95AA-4DB6-B2A3-CFEE8C3200C0}" type="presParOf" srcId="{D49B2341-2DDF-4ABB-B89F-6C11DB7BA413}" destId="{7A0AFDDE-4A49-4D82-B9C6-C2F2B74E2DC8}" srcOrd="4" destOrd="0" presId="urn:microsoft.com/office/officeart/2005/8/layout/hierarchy3"/>
    <dgm:cxn modelId="{AF3516F5-9991-4F3E-AC28-31E5B1D6BE2F}" type="presParOf" srcId="{D49B2341-2DDF-4ABB-B89F-6C11DB7BA413}" destId="{EF4D6354-0D86-4E38-8943-B0E523BCE0D2}" srcOrd="5" destOrd="0" presId="urn:microsoft.com/office/officeart/2005/8/layout/hierarchy3"/>
    <dgm:cxn modelId="{9A52382E-6F88-44F0-9C49-76778CAA05D7}" type="presParOf" srcId="{D49B2341-2DDF-4ABB-B89F-6C11DB7BA413}" destId="{D4A9F789-91A3-4A23-8113-125D644F45FF}" srcOrd="6" destOrd="0" presId="urn:microsoft.com/office/officeart/2005/8/layout/hierarchy3"/>
    <dgm:cxn modelId="{165CC769-18DE-453F-837C-CFEF4CBA1AC1}" type="presParOf" srcId="{D49B2341-2DDF-4ABB-B89F-6C11DB7BA413}" destId="{F268B2A7-7E6C-47B2-BF01-0A2493F895D5}" srcOrd="7" destOrd="0" presId="urn:microsoft.com/office/officeart/2005/8/layout/hierarchy3"/>
    <dgm:cxn modelId="{A49EF101-9B75-40F4-806B-AC999D46CE33}" type="presParOf" srcId="{53F9FAC2-D85B-4C4B-92E5-A6E5AC7107D7}" destId="{4BC05A98-B523-4F64-B0CD-2E610F3B5DF9}" srcOrd="1" destOrd="0" presId="urn:microsoft.com/office/officeart/2005/8/layout/hierarchy3"/>
    <dgm:cxn modelId="{49F9A718-D0BF-4457-8C6D-FEDAA84ECBD6}" type="presParOf" srcId="{4BC05A98-B523-4F64-B0CD-2E610F3B5DF9}" destId="{82C6F242-DF38-47DF-B493-ABD75EC6B32E}" srcOrd="0" destOrd="0" presId="urn:microsoft.com/office/officeart/2005/8/layout/hierarchy3"/>
    <dgm:cxn modelId="{84125D26-6D1C-4275-8553-C008849D5D2A}" type="presParOf" srcId="{82C6F242-DF38-47DF-B493-ABD75EC6B32E}" destId="{11221A85-4A97-4B43-81D6-A6AF42A7F4B7}" srcOrd="0" destOrd="0" presId="urn:microsoft.com/office/officeart/2005/8/layout/hierarchy3"/>
    <dgm:cxn modelId="{D5A410CE-4253-4B2F-A9C7-AE37C9CEAD26}" type="presParOf" srcId="{82C6F242-DF38-47DF-B493-ABD75EC6B32E}" destId="{CEDA405E-E4B2-47B7-B3CC-10101FF3584C}" srcOrd="1" destOrd="0" presId="urn:microsoft.com/office/officeart/2005/8/layout/hierarchy3"/>
    <dgm:cxn modelId="{2E41EE7D-86B2-4AB1-BF1C-18490B316AF6}" type="presParOf" srcId="{4BC05A98-B523-4F64-B0CD-2E610F3B5DF9}" destId="{38706460-F78A-4BEF-9441-F5BA1159488B}" srcOrd="1" destOrd="0" presId="urn:microsoft.com/office/officeart/2005/8/layout/hierarchy3"/>
    <dgm:cxn modelId="{257E9065-4384-42AE-8E2F-AA19E58FF842}" type="presParOf" srcId="{38706460-F78A-4BEF-9441-F5BA1159488B}" destId="{02018582-20EB-4144-8D12-85E95F03C35A}" srcOrd="0" destOrd="0" presId="urn:microsoft.com/office/officeart/2005/8/layout/hierarchy3"/>
    <dgm:cxn modelId="{528786A2-E487-40B7-9F5F-5F1EF917EB44}" type="presParOf" srcId="{38706460-F78A-4BEF-9441-F5BA1159488B}" destId="{9CD2A1BA-F12A-483F-AA96-F0668F41B2FF}" srcOrd="1" destOrd="0" presId="urn:microsoft.com/office/officeart/2005/8/layout/hierarchy3"/>
    <dgm:cxn modelId="{2A5FB7EC-DA12-40D6-ABDB-E4092FBED43D}" type="presParOf" srcId="{38706460-F78A-4BEF-9441-F5BA1159488B}" destId="{05938E40-2203-4F52-AB2C-8903EC119707}" srcOrd="2" destOrd="0" presId="urn:microsoft.com/office/officeart/2005/8/layout/hierarchy3"/>
    <dgm:cxn modelId="{5D3DCEC6-F6CE-40C8-B241-59D4B3921E80}" type="presParOf" srcId="{38706460-F78A-4BEF-9441-F5BA1159488B}" destId="{AD59BFB5-3D34-45F0-874D-FF7BB3518B1E}" srcOrd="3" destOrd="0" presId="urn:microsoft.com/office/officeart/2005/8/layout/hierarchy3"/>
    <dgm:cxn modelId="{7DBCEAF7-BC67-4A70-8B0A-15F1CA1878A3}" type="presParOf" srcId="{53F9FAC2-D85B-4C4B-92E5-A6E5AC7107D7}" destId="{5EAF0793-FB7F-442C-AE5A-9C2FE9038BE9}" srcOrd="2" destOrd="0" presId="urn:microsoft.com/office/officeart/2005/8/layout/hierarchy3"/>
    <dgm:cxn modelId="{0B6E1333-DC54-40D3-B550-7455CD7C1930}" type="presParOf" srcId="{5EAF0793-FB7F-442C-AE5A-9C2FE9038BE9}" destId="{C7FE8862-8AFD-417C-9ED9-7CE8C2C7E964}" srcOrd="0" destOrd="0" presId="urn:microsoft.com/office/officeart/2005/8/layout/hierarchy3"/>
    <dgm:cxn modelId="{285B0848-F8E5-476F-86CE-D7EDED565DDB}" type="presParOf" srcId="{C7FE8862-8AFD-417C-9ED9-7CE8C2C7E964}" destId="{2909A158-C1BD-4184-B87E-864374548AAD}" srcOrd="0" destOrd="0" presId="urn:microsoft.com/office/officeart/2005/8/layout/hierarchy3"/>
    <dgm:cxn modelId="{0A81F456-11D8-4CFC-9388-4B7417170D28}" type="presParOf" srcId="{C7FE8862-8AFD-417C-9ED9-7CE8C2C7E964}" destId="{5A5BF8FC-BE25-4354-A664-293F2308358E}" srcOrd="1" destOrd="0" presId="urn:microsoft.com/office/officeart/2005/8/layout/hierarchy3"/>
    <dgm:cxn modelId="{A8EDD02B-035A-4646-A5A1-83DBBE1E23EA}" type="presParOf" srcId="{5EAF0793-FB7F-442C-AE5A-9C2FE9038BE9}" destId="{E673B900-66A2-4977-87C2-53289BF81A93}" srcOrd="1" destOrd="0" presId="urn:microsoft.com/office/officeart/2005/8/layout/hierarchy3"/>
    <dgm:cxn modelId="{14EBDD25-B915-48A5-B7C2-1F079589BB44}" type="presParOf" srcId="{E673B900-66A2-4977-87C2-53289BF81A93}" destId="{2263C7DF-17A3-4985-9AF1-31B311FCBE77}" srcOrd="0" destOrd="0" presId="urn:microsoft.com/office/officeart/2005/8/layout/hierarchy3"/>
    <dgm:cxn modelId="{A058469B-73B4-492E-A286-0C81FC3F33E8}" type="presParOf" srcId="{E673B900-66A2-4977-87C2-53289BF81A93}" destId="{2896FEF7-8614-4A29-9914-509481A50DCD}" srcOrd="1" destOrd="0" presId="urn:microsoft.com/office/officeart/2005/8/layout/hierarchy3"/>
    <dgm:cxn modelId="{54B5BEA9-7A14-4A40-AABF-07E8DC0B772F}" type="presParOf" srcId="{E673B900-66A2-4977-87C2-53289BF81A93}" destId="{411F1C90-6697-4D50-B3F2-B7F466FD7685}" srcOrd="2" destOrd="0" presId="urn:microsoft.com/office/officeart/2005/8/layout/hierarchy3"/>
    <dgm:cxn modelId="{7BB2E355-FFBE-49FD-A444-AB027CAC0243}" type="presParOf" srcId="{E673B900-66A2-4977-87C2-53289BF81A93}" destId="{D330716D-B8B6-49E2-9A72-D760972FF5FC}" srcOrd="3" destOrd="0" presId="urn:microsoft.com/office/officeart/2005/8/layout/hierarchy3"/>
    <dgm:cxn modelId="{A9BF23D7-CF5B-4515-B477-5CB82D694AB0}" type="presParOf" srcId="{E673B900-66A2-4977-87C2-53289BF81A93}" destId="{DA8B89EE-7659-45AC-9F92-AD0FDB6FF755}" srcOrd="4" destOrd="0" presId="urn:microsoft.com/office/officeart/2005/8/layout/hierarchy3"/>
    <dgm:cxn modelId="{280AA2DA-554A-4388-B365-E173B3B537A8}" type="presParOf" srcId="{E673B900-66A2-4977-87C2-53289BF81A93}" destId="{C9FDFD4B-667D-4D06-BF2D-51908E39DD38}" srcOrd="5" destOrd="0" presId="urn:microsoft.com/office/officeart/2005/8/layout/hierarchy3"/>
    <dgm:cxn modelId="{F6127D9F-6DF9-4FB3-B37E-AECD8CA8DF51}" type="presParOf" srcId="{53F9FAC2-D85B-4C4B-92E5-A6E5AC7107D7}" destId="{7CFD3937-42F4-44BB-AB9A-1BBFFF06AB33}" srcOrd="3" destOrd="0" presId="urn:microsoft.com/office/officeart/2005/8/layout/hierarchy3"/>
    <dgm:cxn modelId="{DF66F873-E7C8-4A42-86DA-5F03BB2DB59C}" type="presParOf" srcId="{7CFD3937-42F4-44BB-AB9A-1BBFFF06AB33}" destId="{38600E47-A850-4EF5-9008-C991B80F3B1E}" srcOrd="0" destOrd="0" presId="urn:microsoft.com/office/officeart/2005/8/layout/hierarchy3"/>
    <dgm:cxn modelId="{C3318555-89F2-4E29-95F0-13C5B52150CF}" type="presParOf" srcId="{38600E47-A850-4EF5-9008-C991B80F3B1E}" destId="{6628D07A-642C-413A-A47A-C0960E9AB1ED}" srcOrd="0" destOrd="0" presId="urn:microsoft.com/office/officeart/2005/8/layout/hierarchy3"/>
    <dgm:cxn modelId="{C01798BB-F64E-4558-A488-2D8D07C2862E}" type="presParOf" srcId="{38600E47-A850-4EF5-9008-C991B80F3B1E}" destId="{ACB54044-EBCA-4C10-9997-343C41FAE55C}" srcOrd="1" destOrd="0" presId="urn:microsoft.com/office/officeart/2005/8/layout/hierarchy3"/>
    <dgm:cxn modelId="{20AF9A62-6D2E-457B-9AE7-3B5CBD6E0220}" type="presParOf" srcId="{7CFD3937-42F4-44BB-AB9A-1BBFFF06AB33}" destId="{E2D743BB-0F26-4FA4-95C8-D55B68186302}" srcOrd="1" destOrd="0" presId="urn:microsoft.com/office/officeart/2005/8/layout/hierarchy3"/>
    <dgm:cxn modelId="{13F86B59-EE44-4D52-BDB0-4C51D874461F}" type="presParOf" srcId="{E2D743BB-0F26-4FA4-95C8-D55B68186302}" destId="{80AD2A04-2766-490C-BA99-20E88A736C29}" srcOrd="0" destOrd="0" presId="urn:microsoft.com/office/officeart/2005/8/layout/hierarchy3"/>
    <dgm:cxn modelId="{2EC40941-9479-41F4-8777-373E5E11DFC6}" type="presParOf" srcId="{E2D743BB-0F26-4FA4-95C8-D55B68186302}" destId="{DDBEA554-9243-4110-8C20-61828378B49A}" srcOrd="1" destOrd="0" presId="urn:microsoft.com/office/officeart/2005/8/layout/hierarchy3"/>
    <dgm:cxn modelId="{2B1FADDC-0A67-4AF7-98B0-C9003E708D42}" type="presParOf" srcId="{E2D743BB-0F26-4FA4-95C8-D55B68186302}" destId="{76533C41-B45B-47F7-A048-8164B021B2D8}" srcOrd="2" destOrd="0" presId="urn:microsoft.com/office/officeart/2005/8/layout/hierarchy3"/>
    <dgm:cxn modelId="{8A87FD2C-738C-4BAC-8520-78D2B12AF7AD}" type="presParOf" srcId="{E2D743BB-0F26-4FA4-95C8-D55B68186302}" destId="{1A5037F9-DBD9-448C-B2A9-EE638EA5A257}" srcOrd="3" destOrd="0" presId="urn:microsoft.com/office/officeart/2005/8/layout/hierarchy3"/>
    <dgm:cxn modelId="{1768973D-2C1D-4CCE-B4C3-A901F9AD9612}" type="presParOf" srcId="{E2D743BB-0F26-4FA4-95C8-D55B68186302}" destId="{AF1F61D3-B78C-4E07-A8B1-1F97D2C9ED57}" srcOrd="4" destOrd="0" presId="urn:microsoft.com/office/officeart/2005/8/layout/hierarchy3"/>
    <dgm:cxn modelId="{4838AE58-6D90-4B8F-84BC-BA0A11261880}" type="presParOf" srcId="{E2D743BB-0F26-4FA4-95C8-D55B68186302}" destId="{C3ED52A9-DA5B-49E8-9CC0-A8C67509A39E}"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8A932-BF35-47CA-8E99-F57E728EAB44}">
      <dsp:nvSpPr>
        <dsp:cNvPr id="0" name=""/>
        <dsp:cNvSpPr/>
      </dsp:nvSpPr>
      <dsp:spPr>
        <a:xfrm>
          <a:off x="1769" y="69439"/>
          <a:ext cx="1349606" cy="547867"/>
        </a:xfrm>
        <a:prstGeom prst="roundRect">
          <a:avLst>
            <a:gd name="adj" fmla="val 10000"/>
          </a:avLst>
        </a:prstGeom>
        <a:solidFill>
          <a:srgbClr val="CEAD7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Perpetua" panose="02020502060401020303" pitchFamily="18" charset="0"/>
            </a:rPr>
            <a:t>ICV</a:t>
          </a:r>
        </a:p>
      </dsp:txBody>
      <dsp:txXfrm>
        <a:off x="17815" y="85485"/>
        <a:ext cx="1317514" cy="515775"/>
      </dsp:txXfrm>
    </dsp:sp>
    <dsp:sp modelId="{F2FF64A8-A790-4748-A760-6737E67AD502}">
      <dsp:nvSpPr>
        <dsp:cNvPr id="0" name=""/>
        <dsp:cNvSpPr/>
      </dsp:nvSpPr>
      <dsp:spPr>
        <a:xfrm>
          <a:off x="136730" y="617307"/>
          <a:ext cx="157464" cy="640360"/>
        </a:xfrm>
        <a:custGeom>
          <a:avLst/>
          <a:gdLst/>
          <a:ahLst/>
          <a:cxnLst/>
          <a:rect l="0" t="0" r="0" b="0"/>
          <a:pathLst>
            <a:path>
              <a:moveTo>
                <a:pt x="0" y="0"/>
              </a:moveTo>
              <a:lnTo>
                <a:pt x="0" y="640360"/>
              </a:lnTo>
              <a:lnTo>
                <a:pt x="157464" y="640360"/>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830DCC-38C0-45E6-A5B4-38B5BF6F987C}">
      <dsp:nvSpPr>
        <dsp:cNvPr id="0" name=""/>
        <dsp:cNvSpPr/>
      </dsp:nvSpPr>
      <dsp:spPr>
        <a:xfrm>
          <a:off x="294194" y="793483"/>
          <a:ext cx="1816275" cy="928368"/>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lumMod val="50000"/>
                  <a:lumOff val="50000"/>
                </a:schemeClr>
              </a:solidFill>
              <a:latin typeface="Perpetua" panose="02020502060401020303" pitchFamily="18" charset="0"/>
            </a:rPr>
            <a:t>SIM</a:t>
          </a:r>
          <a:r>
            <a:rPr lang="fr-FR" sz="1600" kern="1200" dirty="0">
              <a:latin typeface="Perpetua" panose="02020502060401020303" pitchFamily="18" charset="0"/>
            </a:rPr>
            <a:t> : catégorisation verbale (perceptive, fonctionnelle et taxonomique)</a:t>
          </a:r>
          <a:endParaRPr lang="fr-FR" sz="1600" kern="1200" dirty="0">
            <a:solidFill>
              <a:srgbClr val="7030A0"/>
            </a:solidFill>
            <a:latin typeface="Perpetua" panose="02020502060401020303" pitchFamily="18" charset="0"/>
          </a:endParaRPr>
        </a:p>
      </dsp:txBody>
      <dsp:txXfrm>
        <a:off x="321385" y="820674"/>
        <a:ext cx="1761893" cy="873986"/>
      </dsp:txXfrm>
    </dsp:sp>
    <dsp:sp modelId="{A0647AE5-C96E-4993-AF17-5D23DC19F7CB}">
      <dsp:nvSpPr>
        <dsp:cNvPr id="0" name=""/>
        <dsp:cNvSpPr/>
      </dsp:nvSpPr>
      <dsp:spPr>
        <a:xfrm>
          <a:off x="136730" y="617307"/>
          <a:ext cx="157464" cy="1748991"/>
        </a:xfrm>
        <a:custGeom>
          <a:avLst/>
          <a:gdLst/>
          <a:ahLst/>
          <a:cxnLst/>
          <a:rect l="0" t="0" r="0" b="0"/>
          <a:pathLst>
            <a:path>
              <a:moveTo>
                <a:pt x="0" y="0"/>
              </a:moveTo>
              <a:lnTo>
                <a:pt x="0" y="1748991"/>
              </a:lnTo>
              <a:lnTo>
                <a:pt x="157464" y="1748991"/>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19652C-7E3C-4B9C-81D3-07FC6C371284}">
      <dsp:nvSpPr>
        <dsp:cNvPr id="0" name=""/>
        <dsp:cNvSpPr/>
      </dsp:nvSpPr>
      <dsp:spPr>
        <a:xfrm>
          <a:off x="294194" y="1902114"/>
          <a:ext cx="1775560" cy="928368"/>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ts val="0"/>
            </a:spcAft>
            <a:buNone/>
          </a:pPr>
          <a:r>
            <a:rPr lang="fr-FR" sz="1600" b="1" kern="1200" dirty="0">
              <a:solidFill>
                <a:schemeClr val="tx1">
                  <a:lumMod val="50000"/>
                  <a:lumOff val="50000"/>
                </a:schemeClr>
              </a:solidFill>
              <a:latin typeface="Perpetua" panose="02020502060401020303" pitchFamily="18" charset="0"/>
            </a:rPr>
            <a:t>VOC</a:t>
          </a:r>
          <a:r>
            <a:rPr lang="fr-FR" sz="1600" kern="1200" dirty="0">
              <a:latin typeface="Perpetua" panose="02020502060401020303" pitchFamily="18" charset="0"/>
            </a:rPr>
            <a:t> : stock lexical et qualité de conceptualisation</a:t>
          </a:r>
        </a:p>
      </dsp:txBody>
      <dsp:txXfrm>
        <a:off x="321385" y="1929305"/>
        <a:ext cx="1721178" cy="873986"/>
      </dsp:txXfrm>
    </dsp:sp>
    <dsp:sp modelId="{7A0AFDDE-4A49-4D82-B9C6-C2F2B74E2DC8}">
      <dsp:nvSpPr>
        <dsp:cNvPr id="0" name=""/>
        <dsp:cNvSpPr/>
      </dsp:nvSpPr>
      <dsp:spPr>
        <a:xfrm>
          <a:off x="136730" y="617307"/>
          <a:ext cx="157464" cy="2926905"/>
        </a:xfrm>
        <a:custGeom>
          <a:avLst/>
          <a:gdLst/>
          <a:ahLst/>
          <a:cxnLst/>
          <a:rect l="0" t="0" r="0" b="0"/>
          <a:pathLst>
            <a:path>
              <a:moveTo>
                <a:pt x="0" y="0"/>
              </a:moveTo>
              <a:lnTo>
                <a:pt x="0" y="2926905"/>
              </a:lnTo>
              <a:lnTo>
                <a:pt x="157464" y="2926905"/>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4D6354-0D86-4E38-8943-B0E523BCE0D2}">
      <dsp:nvSpPr>
        <dsp:cNvPr id="0" name=""/>
        <dsp:cNvSpPr/>
      </dsp:nvSpPr>
      <dsp:spPr>
        <a:xfrm>
          <a:off x="294194" y="3080028"/>
          <a:ext cx="1860079" cy="928368"/>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lumMod val="50000"/>
                  <a:lumOff val="50000"/>
                </a:schemeClr>
              </a:solidFill>
              <a:latin typeface="Perpetua" panose="02020502060401020303" pitchFamily="18" charset="0"/>
            </a:rPr>
            <a:t>INF</a:t>
          </a:r>
          <a:r>
            <a:rPr lang="fr-FR" sz="1600" kern="1200" dirty="0">
              <a:latin typeface="Perpetua" panose="02020502060401020303" pitchFamily="18" charset="0"/>
            </a:rPr>
            <a:t> : connaissances culturelles, curiosité intellectuelle </a:t>
          </a:r>
        </a:p>
      </dsp:txBody>
      <dsp:txXfrm>
        <a:off x="321385" y="3107219"/>
        <a:ext cx="1805697" cy="873986"/>
      </dsp:txXfrm>
    </dsp:sp>
    <dsp:sp modelId="{D4A9F789-91A3-4A23-8113-125D644F45FF}">
      <dsp:nvSpPr>
        <dsp:cNvPr id="0" name=""/>
        <dsp:cNvSpPr/>
      </dsp:nvSpPr>
      <dsp:spPr>
        <a:xfrm>
          <a:off x="136730" y="617307"/>
          <a:ext cx="149666" cy="4035535"/>
        </a:xfrm>
        <a:custGeom>
          <a:avLst/>
          <a:gdLst/>
          <a:ahLst/>
          <a:cxnLst/>
          <a:rect l="0" t="0" r="0" b="0"/>
          <a:pathLst>
            <a:path>
              <a:moveTo>
                <a:pt x="0" y="0"/>
              </a:moveTo>
              <a:lnTo>
                <a:pt x="0" y="4035535"/>
              </a:lnTo>
              <a:lnTo>
                <a:pt x="149666" y="4035535"/>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68B2A7-7E6C-47B2-BF01-0A2493F895D5}">
      <dsp:nvSpPr>
        <dsp:cNvPr id="0" name=""/>
        <dsp:cNvSpPr/>
      </dsp:nvSpPr>
      <dsp:spPr>
        <a:xfrm>
          <a:off x="286396" y="4188658"/>
          <a:ext cx="1868442" cy="928368"/>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ts val="0"/>
            </a:spcAft>
            <a:buNone/>
          </a:pPr>
          <a:r>
            <a:rPr lang="fr-FR" sz="1600" b="1" kern="1200" dirty="0">
              <a:solidFill>
                <a:schemeClr val="tx1">
                  <a:lumMod val="50000"/>
                  <a:lumOff val="50000"/>
                </a:schemeClr>
              </a:solidFill>
              <a:latin typeface="Perpetua" panose="02020502060401020303" pitchFamily="18" charset="0"/>
            </a:rPr>
            <a:t>COM</a:t>
          </a:r>
          <a:r>
            <a:rPr lang="fr-FR" sz="1600" kern="1200" dirty="0">
              <a:latin typeface="Perpetua" panose="02020502060401020303" pitchFamily="18" charset="0"/>
            </a:rPr>
            <a:t> : normes sociales, sens critique </a:t>
          </a:r>
        </a:p>
        <a:p>
          <a:pPr marL="0" lvl="0" indent="0" algn="ctr" defTabSz="711200">
            <a:lnSpc>
              <a:spcPct val="90000"/>
            </a:lnSpc>
            <a:spcBef>
              <a:spcPct val="0"/>
            </a:spcBef>
            <a:spcAft>
              <a:spcPts val="0"/>
            </a:spcAft>
            <a:buNone/>
          </a:pPr>
          <a:r>
            <a:rPr lang="fr-FR" sz="1600" kern="1200" dirty="0">
              <a:latin typeface="Perpetua" panose="02020502060401020303" pitchFamily="18" charset="0"/>
            </a:rPr>
            <a:t>et curiosité d’esprit</a:t>
          </a:r>
        </a:p>
      </dsp:txBody>
      <dsp:txXfrm>
        <a:off x="313587" y="4215849"/>
        <a:ext cx="1814060" cy="873986"/>
      </dsp:txXfrm>
    </dsp:sp>
    <dsp:sp modelId="{11221A85-4A97-4B43-81D6-A6AF42A7F4B7}">
      <dsp:nvSpPr>
        <dsp:cNvPr id="0" name=""/>
        <dsp:cNvSpPr/>
      </dsp:nvSpPr>
      <dsp:spPr>
        <a:xfrm>
          <a:off x="2150427" y="60740"/>
          <a:ext cx="1295260" cy="572422"/>
        </a:xfrm>
        <a:prstGeom prst="roundRect">
          <a:avLst>
            <a:gd name="adj" fmla="val 10000"/>
          </a:avLst>
        </a:prstGeom>
        <a:solidFill>
          <a:srgbClr val="CEAD7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Perpetua" panose="02020502060401020303" pitchFamily="18" charset="0"/>
            </a:rPr>
            <a:t>IVS</a:t>
          </a:r>
        </a:p>
      </dsp:txBody>
      <dsp:txXfrm>
        <a:off x="2167193" y="77506"/>
        <a:ext cx="1261728" cy="538890"/>
      </dsp:txXfrm>
    </dsp:sp>
    <dsp:sp modelId="{02018582-20EB-4144-8D12-85E95F03C35A}">
      <dsp:nvSpPr>
        <dsp:cNvPr id="0" name=""/>
        <dsp:cNvSpPr/>
      </dsp:nvSpPr>
      <dsp:spPr>
        <a:xfrm>
          <a:off x="2279953" y="633163"/>
          <a:ext cx="151940" cy="779797"/>
        </a:xfrm>
        <a:custGeom>
          <a:avLst/>
          <a:gdLst/>
          <a:ahLst/>
          <a:cxnLst/>
          <a:rect l="0" t="0" r="0" b="0"/>
          <a:pathLst>
            <a:path>
              <a:moveTo>
                <a:pt x="0" y="0"/>
              </a:moveTo>
              <a:lnTo>
                <a:pt x="0" y="779797"/>
              </a:lnTo>
              <a:lnTo>
                <a:pt x="151940" y="779797"/>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D2A1BA-F12A-483F-AA96-F0668F41B2FF}">
      <dsp:nvSpPr>
        <dsp:cNvPr id="0" name=""/>
        <dsp:cNvSpPr/>
      </dsp:nvSpPr>
      <dsp:spPr>
        <a:xfrm>
          <a:off x="2431893" y="834768"/>
          <a:ext cx="1498639" cy="1156385"/>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lumMod val="50000"/>
                  <a:lumOff val="50000"/>
                </a:schemeClr>
              </a:solidFill>
              <a:latin typeface="Perpetua" panose="02020502060401020303" pitchFamily="18" charset="0"/>
            </a:rPr>
            <a:t>CUB</a:t>
          </a:r>
          <a:r>
            <a:rPr lang="fr-FR" sz="1600" kern="1200" dirty="0">
              <a:latin typeface="Perpetua" panose="02020502060401020303" pitchFamily="18" charset="0"/>
            </a:rPr>
            <a:t> : praxies constructives, perception et analyse des relations spatiales </a:t>
          </a:r>
        </a:p>
      </dsp:txBody>
      <dsp:txXfrm>
        <a:off x="2465762" y="868637"/>
        <a:ext cx="1430901" cy="1088647"/>
      </dsp:txXfrm>
    </dsp:sp>
    <dsp:sp modelId="{05938E40-2203-4F52-AB2C-8903EC119707}">
      <dsp:nvSpPr>
        <dsp:cNvPr id="0" name=""/>
        <dsp:cNvSpPr/>
      </dsp:nvSpPr>
      <dsp:spPr>
        <a:xfrm>
          <a:off x="2279953" y="633163"/>
          <a:ext cx="162204" cy="1870639"/>
        </a:xfrm>
        <a:custGeom>
          <a:avLst/>
          <a:gdLst/>
          <a:ahLst/>
          <a:cxnLst/>
          <a:rect l="0" t="0" r="0" b="0"/>
          <a:pathLst>
            <a:path>
              <a:moveTo>
                <a:pt x="0" y="0"/>
              </a:moveTo>
              <a:lnTo>
                <a:pt x="0" y="1870639"/>
              </a:lnTo>
              <a:lnTo>
                <a:pt x="162204" y="1870639"/>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59BFB5-3D34-45F0-874D-FF7BB3518B1E}">
      <dsp:nvSpPr>
        <dsp:cNvPr id="0" name=""/>
        <dsp:cNvSpPr/>
      </dsp:nvSpPr>
      <dsp:spPr>
        <a:xfrm>
          <a:off x="2442157" y="2109985"/>
          <a:ext cx="1497689" cy="787637"/>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lumMod val="50000"/>
                  <a:lumOff val="50000"/>
                </a:schemeClr>
              </a:solidFill>
              <a:latin typeface="Perpetua" panose="02020502060401020303" pitchFamily="18" charset="0"/>
            </a:rPr>
            <a:t>PUZ</a:t>
          </a:r>
          <a:r>
            <a:rPr lang="fr-FR" sz="1600" kern="1200" dirty="0">
              <a:latin typeface="Perpetua" panose="02020502060401020303" pitchFamily="18" charset="0"/>
            </a:rPr>
            <a:t> : puzzles, stimuli visuels abstraits</a:t>
          </a:r>
        </a:p>
      </dsp:txBody>
      <dsp:txXfrm>
        <a:off x="2465226" y="2133054"/>
        <a:ext cx="1451551" cy="741499"/>
      </dsp:txXfrm>
    </dsp:sp>
    <dsp:sp modelId="{2909A158-C1BD-4184-B87E-864374548AAD}">
      <dsp:nvSpPr>
        <dsp:cNvPr id="0" name=""/>
        <dsp:cNvSpPr/>
      </dsp:nvSpPr>
      <dsp:spPr>
        <a:xfrm>
          <a:off x="4099994" y="68808"/>
          <a:ext cx="1295260" cy="572422"/>
        </a:xfrm>
        <a:prstGeom prst="roundRect">
          <a:avLst>
            <a:gd name="adj" fmla="val 10000"/>
          </a:avLst>
        </a:prstGeom>
        <a:solidFill>
          <a:srgbClr val="CEAD7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Perpetua" panose="02020502060401020303" pitchFamily="18" charset="0"/>
            </a:rPr>
            <a:t>IRF</a:t>
          </a:r>
        </a:p>
      </dsp:txBody>
      <dsp:txXfrm>
        <a:off x="4116760" y="85574"/>
        <a:ext cx="1261728" cy="538890"/>
      </dsp:txXfrm>
    </dsp:sp>
    <dsp:sp modelId="{2263C7DF-17A3-4985-9AF1-31B311FCBE77}">
      <dsp:nvSpPr>
        <dsp:cNvPr id="0" name=""/>
        <dsp:cNvSpPr/>
      </dsp:nvSpPr>
      <dsp:spPr>
        <a:xfrm>
          <a:off x="4229520" y="641231"/>
          <a:ext cx="151071" cy="686593"/>
        </a:xfrm>
        <a:custGeom>
          <a:avLst/>
          <a:gdLst/>
          <a:ahLst/>
          <a:cxnLst/>
          <a:rect l="0" t="0" r="0" b="0"/>
          <a:pathLst>
            <a:path>
              <a:moveTo>
                <a:pt x="0" y="0"/>
              </a:moveTo>
              <a:lnTo>
                <a:pt x="0" y="686593"/>
              </a:lnTo>
              <a:lnTo>
                <a:pt x="151071" y="686593"/>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6FEF7-8614-4A29-9914-509481A50DCD}">
      <dsp:nvSpPr>
        <dsp:cNvPr id="0" name=""/>
        <dsp:cNvSpPr/>
      </dsp:nvSpPr>
      <dsp:spPr>
        <a:xfrm>
          <a:off x="4380591" y="840440"/>
          <a:ext cx="1377001" cy="974768"/>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lumMod val="50000"/>
                  <a:lumOff val="50000"/>
                </a:schemeClr>
              </a:solidFill>
              <a:latin typeface="Perpetua" panose="02020502060401020303" pitchFamily="18" charset="0"/>
            </a:rPr>
            <a:t>MAT </a:t>
          </a:r>
          <a:r>
            <a:rPr lang="fr-FR" sz="1600" kern="1200" dirty="0">
              <a:latin typeface="Perpetua" panose="02020502060401020303" pitchFamily="18" charset="0"/>
            </a:rPr>
            <a:t>: raisonnement analogique et sériel visuel</a:t>
          </a:r>
        </a:p>
      </dsp:txBody>
      <dsp:txXfrm>
        <a:off x="4409141" y="868990"/>
        <a:ext cx="1319901" cy="917668"/>
      </dsp:txXfrm>
    </dsp:sp>
    <dsp:sp modelId="{411F1C90-6697-4D50-B3F2-B7F466FD7685}">
      <dsp:nvSpPr>
        <dsp:cNvPr id="0" name=""/>
        <dsp:cNvSpPr/>
      </dsp:nvSpPr>
      <dsp:spPr>
        <a:xfrm>
          <a:off x="4229520" y="641231"/>
          <a:ext cx="164989" cy="1794207"/>
        </a:xfrm>
        <a:custGeom>
          <a:avLst/>
          <a:gdLst/>
          <a:ahLst/>
          <a:cxnLst/>
          <a:rect l="0" t="0" r="0" b="0"/>
          <a:pathLst>
            <a:path>
              <a:moveTo>
                <a:pt x="0" y="0"/>
              </a:moveTo>
              <a:lnTo>
                <a:pt x="0" y="1794207"/>
              </a:lnTo>
              <a:lnTo>
                <a:pt x="164989" y="1794207"/>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30716D-B8B6-49E2-9A72-D760972FF5FC}">
      <dsp:nvSpPr>
        <dsp:cNvPr id="0" name=""/>
        <dsp:cNvSpPr/>
      </dsp:nvSpPr>
      <dsp:spPr>
        <a:xfrm>
          <a:off x="4394509" y="1956971"/>
          <a:ext cx="1456216" cy="956934"/>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lumMod val="50000"/>
                  <a:lumOff val="50000"/>
                </a:schemeClr>
              </a:solidFill>
              <a:latin typeface="Perpetua" panose="02020502060401020303" pitchFamily="18" charset="0"/>
            </a:rPr>
            <a:t>BAL : </a:t>
          </a:r>
          <a:r>
            <a:rPr lang="fr-FR" sz="1600" b="0" kern="1200" dirty="0">
              <a:solidFill>
                <a:schemeClr val="tx1"/>
              </a:solidFill>
              <a:latin typeface="Perpetua" panose="02020502060401020303" pitchFamily="18" charset="0"/>
            </a:rPr>
            <a:t>raisonnement quantitatif, règle d’équivalence</a:t>
          </a:r>
        </a:p>
      </dsp:txBody>
      <dsp:txXfrm>
        <a:off x="4422537" y="1984999"/>
        <a:ext cx="1400160" cy="900878"/>
      </dsp:txXfrm>
    </dsp:sp>
    <dsp:sp modelId="{DA8B89EE-7659-45AC-9F92-AD0FDB6FF755}">
      <dsp:nvSpPr>
        <dsp:cNvPr id="0" name=""/>
        <dsp:cNvSpPr/>
      </dsp:nvSpPr>
      <dsp:spPr>
        <a:xfrm>
          <a:off x="4229520" y="641231"/>
          <a:ext cx="171971" cy="2882557"/>
        </a:xfrm>
        <a:custGeom>
          <a:avLst/>
          <a:gdLst/>
          <a:ahLst/>
          <a:cxnLst/>
          <a:rect l="0" t="0" r="0" b="0"/>
          <a:pathLst>
            <a:path>
              <a:moveTo>
                <a:pt x="0" y="0"/>
              </a:moveTo>
              <a:lnTo>
                <a:pt x="0" y="2882557"/>
              </a:lnTo>
              <a:lnTo>
                <a:pt x="171971" y="2882557"/>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FDFD4B-667D-4D06-BF2D-51908E39DD38}">
      <dsp:nvSpPr>
        <dsp:cNvPr id="0" name=""/>
        <dsp:cNvSpPr/>
      </dsp:nvSpPr>
      <dsp:spPr>
        <a:xfrm>
          <a:off x="4401491" y="3059604"/>
          <a:ext cx="1485390" cy="928368"/>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lumMod val="50000"/>
                  <a:lumOff val="50000"/>
                </a:schemeClr>
              </a:solidFill>
              <a:latin typeface="Perpetua" panose="02020502060401020303" pitchFamily="18" charset="0"/>
            </a:rPr>
            <a:t>ARI </a:t>
          </a:r>
          <a:r>
            <a:rPr lang="fr-FR" sz="1600" b="0" kern="1200" dirty="0">
              <a:solidFill>
                <a:schemeClr val="tx1"/>
              </a:solidFill>
              <a:latin typeface="Perpetua" panose="02020502060401020303" pitchFamily="18" charset="0"/>
            </a:rPr>
            <a:t>: résolution mentale de calculs donnés oralement </a:t>
          </a:r>
        </a:p>
      </dsp:txBody>
      <dsp:txXfrm>
        <a:off x="4428682" y="3086795"/>
        <a:ext cx="1431008" cy="873986"/>
      </dsp:txXfrm>
    </dsp:sp>
    <dsp:sp modelId="{6628D07A-642C-413A-A47A-C0960E9AB1ED}">
      <dsp:nvSpPr>
        <dsp:cNvPr id="0" name=""/>
        <dsp:cNvSpPr/>
      </dsp:nvSpPr>
      <dsp:spPr>
        <a:xfrm>
          <a:off x="5979792" y="47177"/>
          <a:ext cx="1295260" cy="572422"/>
        </a:xfrm>
        <a:prstGeom prst="roundRect">
          <a:avLst>
            <a:gd name="adj" fmla="val 10000"/>
          </a:avLst>
        </a:prstGeom>
        <a:solidFill>
          <a:srgbClr val="CEAD7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Perpetua" panose="02020502060401020303" pitchFamily="18" charset="0"/>
            </a:rPr>
            <a:t>IVT</a:t>
          </a:r>
          <a:endParaRPr lang="fr-FR" sz="2800" kern="1200" dirty="0">
            <a:latin typeface="Perpetua" panose="02020502060401020303" pitchFamily="18" charset="0"/>
          </a:endParaRPr>
        </a:p>
      </dsp:txBody>
      <dsp:txXfrm>
        <a:off x="5996558" y="63943"/>
        <a:ext cx="1261728" cy="538890"/>
      </dsp:txXfrm>
    </dsp:sp>
    <dsp:sp modelId="{80AD2A04-2766-490C-BA99-20E88A736C29}">
      <dsp:nvSpPr>
        <dsp:cNvPr id="0" name=""/>
        <dsp:cNvSpPr/>
      </dsp:nvSpPr>
      <dsp:spPr>
        <a:xfrm>
          <a:off x="6109318" y="619600"/>
          <a:ext cx="190575" cy="719662"/>
        </a:xfrm>
        <a:custGeom>
          <a:avLst/>
          <a:gdLst/>
          <a:ahLst/>
          <a:cxnLst/>
          <a:rect l="0" t="0" r="0" b="0"/>
          <a:pathLst>
            <a:path>
              <a:moveTo>
                <a:pt x="0" y="0"/>
              </a:moveTo>
              <a:lnTo>
                <a:pt x="0" y="719662"/>
              </a:lnTo>
              <a:lnTo>
                <a:pt x="190575" y="719662"/>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BEA554-9243-4110-8C20-61828378B49A}">
      <dsp:nvSpPr>
        <dsp:cNvPr id="0" name=""/>
        <dsp:cNvSpPr/>
      </dsp:nvSpPr>
      <dsp:spPr>
        <a:xfrm>
          <a:off x="6299894" y="825243"/>
          <a:ext cx="1598576" cy="1028038"/>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lumMod val="50000"/>
                  <a:lumOff val="50000"/>
                </a:schemeClr>
              </a:solidFill>
              <a:latin typeface="Perpetua" panose="02020502060401020303" pitchFamily="18" charset="0"/>
            </a:rPr>
            <a:t>COD</a:t>
          </a:r>
          <a:r>
            <a:rPr lang="fr-FR" sz="1600" kern="1200" dirty="0">
              <a:latin typeface="Perpetua" panose="02020502060401020303" pitchFamily="18" charset="0"/>
            </a:rPr>
            <a:t> : vitesse et précision d’encodage de symboles abstraits</a:t>
          </a:r>
        </a:p>
      </dsp:txBody>
      <dsp:txXfrm>
        <a:off x="6330004" y="855353"/>
        <a:ext cx="1538356" cy="967818"/>
      </dsp:txXfrm>
    </dsp:sp>
    <dsp:sp modelId="{76533C41-B45B-47F7-A048-8164B021B2D8}">
      <dsp:nvSpPr>
        <dsp:cNvPr id="0" name=""/>
        <dsp:cNvSpPr/>
      </dsp:nvSpPr>
      <dsp:spPr>
        <a:xfrm>
          <a:off x="6109318" y="619600"/>
          <a:ext cx="278213" cy="2014615"/>
        </a:xfrm>
        <a:custGeom>
          <a:avLst/>
          <a:gdLst/>
          <a:ahLst/>
          <a:cxnLst/>
          <a:rect l="0" t="0" r="0" b="0"/>
          <a:pathLst>
            <a:path>
              <a:moveTo>
                <a:pt x="0" y="0"/>
              </a:moveTo>
              <a:lnTo>
                <a:pt x="0" y="2014615"/>
              </a:lnTo>
              <a:lnTo>
                <a:pt x="278213" y="2014615"/>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5037F9-DBD9-448C-B2A9-EE638EA5A257}">
      <dsp:nvSpPr>
        <dsp:cNvPr id="0" name=""/>
        <dsp:cNvSpPr/>
      </dsp:nvSpPr>
      <dsp:spPr>
        <a:xfrm>
          <a:off x="6387532" y="2018280"/>
          <a:ext cx="1485390" cy="1231871"/>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lumMod val="50000"/>
                  <a:lumOff val="50000"/>
                </a:schemeClr>
              </a:solidFill>
              <a:latin typeface="Perpetua" panose="02020502060401020303" pitchFamily="18" charset="0"/>
            </a:rPr>
            <a:t>SYM</a:t>
          </a:r>
          <a:r>
            <a:rPr lang="fr-FR" sz="1600" kern="1200" dirty="0">
              <a:latin typeface="Perpetua" panose="02020502060401020303" pitchFamily="18" charset="0"/>
            </a:rPr>
            <a:t> : rapidité et efficacité de la discrimination perceptive abstraite</a:t>
          </a:r>
        </a:p>
      </dsp:txBody>
      <dsp:txXfrm>
        <a:off x="6423612" y="2054360"/>
        <a:ext cx="1413230" cy="1159711"/>
      </dsp:txXfrm>
    </dsp:sp>
    <dsp:sp modelId="{AF1F61D3-B78C-4E07-A8B1-1F97D2C9ED57}">
      <dsp:nvSpPr>
        <dsp:cNvPr id="0" name=""/>
        <dsp:cNvSpPr/>
      </dsp:nvSpPr>
      <dsp:spPr>
        <a:xfrm>
          <a:off x="6109318" y="619600"/>
          <a:ext cx="243633" cy="3314842"/>
        </a:xfrm>
        <a:custGeom>
          <a:avLst/>
          <a:gdLst/>
          <a:ahLst/>
          <a:cxnLst/>
          <a:rect l="0" t="0" r="0" b="0"/>
          <a:pathLst>
            <a:path>
              <a:moveTo>
                <a:pt x="0" y="0"/>
              </a:moveTo>
              <a:lnTo>
                <a:pt x="0" y="3314842"/>
              </a:lnTo>
              <a:lnTo>
                <a:pt x="243633" y="3314842"/>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D52A9-DA5B-49E8-9CC0-A8C67509A39E}">
      <dsp:nvSpPr>
        <dsp:cNvPr id="0" name=""/>
        <dsp:cNvSpPr/>
      </dsp:nvSpPr>
      <dsp:spPr>
        <a:xfrm>
          <a:off x="6352952" y="3470258"/>
          <a:ext cx="1485390" cy="928368"/>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lumMod val="50000"/>
                  <a:lumOff val="50000"/>
                </a:schemeClr>
              </a:solidFill>
              <a:latin typeface="Perpetua" panose="02020502060401020303" pitchFamily="18" charset="0"/>
            </a:rPr>
            <a:t>BAR</a:t>
          </a:r>
          <a:r>
            <a:rPr lang="fr-FR" sz="1600" kern="1200" dirty="0">
              <a:latin typeface="Perpetua" panose="02020502060401020303" pitchFamily="18" charset="0"/>
            </a:rPr>
            <a:t> : rapidité d’exploration visuelle sélective concrète</a:t>
          </a:r>
        </a:p>
      </dsp:txBody>
      <dsp:txXfrm>
        <a:off x="6380143" y="3497449"/>
        <a:ext cx="1431008" cy="8739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5DBC9-BAB1-4E1A-9F1F-138DF9459E3B}" type="datetimeFigureOut">
              <a:rPr lang="fr-FR" smtClean="0"/>
              <a:t>27/06/2023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9F334-C79A-4331-8D26-4E3E92F21073}" type="slidenum">
              <a:rPr lang="fr-FR" smtClean="0"/>
              <a:t>‹N°›</a:t>
            </a:fld>
            <a:endParaRPr lang="fr-FR"/>
          </a:p>
        </p:txBody>
      </p:sp>
    </p:spTree>
    <p:extLst>
      <p:ext uri="{BB962C8B-B14F-4D97-AF65-F5344CB8AC3E}">
        <p14:creationId xmlns:p14="http://schemas.microsoft.com/office/powerpoint/2010/main" val="383518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échelle USA 49 et en FR en 57 / Né en Roumanie, psy clinicien – </a:t>
            </a:r>
            <a:r>
              <a:rPr lang="fr-FR" dirty="0" err="1"/>
              <a:t>testing</a:t>
            </a:r>
            <a:r>
              <a:rPr lang="fr-FR" dirty="0"/>
              <a:t> des recrues pour l’armée US</a:t>
            </a:r>
          </a:p>
        </p:txBody>
      </p:sp>
    </p:spTree>
    <p:extLst>
      <p:ext uri="{BB962C8B-B14F-4D97-AF65-F5344CB8AC3E}">
        <p14:creationId xmlns:p14="http://schemas.microsoft.com/office/powerpoint/2010/main" val="281319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40719C1-F7CA-4913-AC10-782E073BED32}" type="datetimeFigureOut">
              <a:rPr lang="fr-FR" smtClean="0"/>
              <a:t>27/06/2023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D86B8F-16F7-4C73-9E55-DC8ECD4540C0}" type="slidenum">
              <a:rPr lang="fr-FR" smtClean="0"/>
              <a:t>‹N°›</a:t>
            </a:fld>
            <a:endParaRPr lang="fr-FR"/>
          </a:p>
        </p:txBody>
      </p:sp>
    </p:spTree>
    <p:extLst>
      <p:ext uri="{BB962C8B-B14F-4D97-AF65-F5344CB8AC3E}">
        <p14:creationId xmlns:p14="http://schemas.microsoft.com/office/powerpoint/2010/main" val="294052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40719C1-F7CA-4913-AC10-782E073BED32}" type="datetimeFigureOut">
              <a:rPr lang="fr-FR" smtClean="0"/>
              <a:t>27/06/2023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D86B8F-16F7-4C73-9E55-DC8ECD4540C0}" type="slidenum">
              <a:rPr lang="fr-FR" smtClean="0"/>
              <a:t>‹N°›</a:t>
            </a:fld>
            <a:endParaRPr lang="fr-FR"/>
          </a:p>
        </p:txBody>
      </p:sp>
    </p:spTree>
    <p:extLst>
      <p:ext uri="{BB962C8B-B14F-4D97-AF65-F5344CB8AC3E}">
        <p14:creationId xmlns:p14="http://schemas.microsoft.com/office/powerpoint/2010/main" val="135919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40719C1-F7CA-4913-AC10-782E073BED32}" type="datetimeFigureOut">
              <a:rPr lang="fr-FR" smtClean="0"/>
              <a:t>27/06/2023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D86B8F-16F7-4C73-9E55-DC8ECD4540C0}"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23686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40719C1-F7CA-4913-AC10-782E073BED32}" type="datetimeFigureOut">
              <a:rPr lang="fr-FR" smtClean="0"/>
              <a:t>27/06/2023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D86B8F-16F7-4C73-9E55-DC8ECD4540C0}" type="slidenum">
              <a:rPr lang="fr-FR" smtClean="0"/>
              <a:t>‹N°›</a:t>
            </a:fld>
            <a:endParaRPr lang="fr-FR"/>
          </a:p>
        </p:txBody>
      </p:sp>
    </p:spTree>
    <p:extLst>
      <p:ext uri="{BB962C8B-B14F-4D97-AF65-F5344CB8AC3E}">
        <p14:creationId xmlns:p14="http://schemas.microsoft.com/office/powerpoint/2010/main" val="2335822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40719C1-F7CA-4913-AC10-782E073BED32}" type="datetimeFigureOut">
              <a:rPr lang="fr-FR" smtClean="0"/>
              <a:t>27/06/2023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D86B8F-16F7-4C73-9E55-DC8ECD4540C0}"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77572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40719C1-F7CA-4913-AC10-782E073BED32}" type="datetimeFigureOut">
              <a:rPr lang="fr-FR" smtClean="0"/>
              <a:t>27/06/2023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D86B8F-16F7-4C73-9E55-DC8ECD4540C0}" type="slidenum">
              <a:rPr lang="fr-FR" smtClean="0"/>
              <a:t>‹N°›</a:t>
            </a:fld>
            <a:endParaRPr lang="fr-FR"/>
          </a:p>
        </p:txBody>
      </p:sp>
    </p:spTree>
    <p:extLst>
      <p:ext uri="{BB962C8B-B14F-4D97-AF65-F5344CB8AC3E}">
        <p14:creationId xmlns:p14="http://schemas.microsoft.com/office/powerpoint/2010/main" val="4118814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40719C1-F7CA-4913-AC10-782E073BED32}" type="datetimeFigureOut">
              <a:rPr lang="fr-FR" smtClean="0"/>
              <a:t>27/06/2023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D86B8F-16F7-4C73-9E55-DC8ECD4540C0}" type="slidenum">
              <a:rPr lang="fr-FR" smtClean="0"/>
              <a:t>‹N°›</a:t>
            </a:fld>
            <a:endParaRPr lang="fr-FR"/>
          </a:p>
        </p:txBody>
      </p:sp>
    </p:spTree>
    <p:extLst>
      <p:ext uri="{BB962C8B-B14F-4D97-AF65-F5344CB8AC3E}">
        <p14:creationId xmlns:p14="http://schemas.microsoft.com/office/powerpoint/2010/main" val="2657984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40719C1-F7CA-4913-AC10-782E073BED32}" type="datetimeFigureOut">
              <a:rPr lang="fr-FR" smtClean="0"/>
              <a:t>27/06/2023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D86B8F-16F7-4C73-9E55-DC8ECD4540C0}" type="slidenum">
              <a:rPr lang="fr-FR" smtClean="0"/>
              <a:t>‹N°›</a:t>
            </a:fld>
            <a:endParaRPr lang="fr-FR"/>
          </a:p>
        </p:txBody>
      </p:sp>
    </p:spTree>
    <p:extLst>
      <p:ext uri="{BB962C8B-B14F-4D97-AF65-F5344CB8AC3E}">
        <p14:creationId xmlns:p14="http://schemas.microsoft.com/office/powerpoint/2010/main" val="251910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40719C1-F7CA-4913-AC10-782E073BED32}" type="datetimeFigureOut">
              <a:rPr lang="fr-FR" smtClean="0"/>
              <a:t>27/06/2023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D86B8F-16F7-4C73-9E55-DC8ECD4540C0}" type="slidenum">
              <a:rPr lang="fr-FR" smtClean="0"/>
              <a:t>‹N°›</a:t>
            </a:fld>
            <a:endParaRPr lang="fr-FR"/>
          </a:p>
        </p:txBody>
      </p:sp>
    </p:spTree>
    <p:extLst>
      <p:ext uri="{BB962C8B-B14F-4D97-AF65-F5344CB8AC3E}">
        <p14:creationId xmlns:p14="http://schemas.microsoft.com/office/powerpoint/2010/main" val="428139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40719C1-F7CA-4913-AC10-782E073BED32}" type="datetimeFigureOut">
              <a:rPr lang="fr-FR" smtClean="0"/>
              <a:t>27/06/2023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9D86B8F-16F7-4C73-9E55-DC8ECD4540C0}" type="slidenum">
              <a:rPr lang="fr-FR" smtClean="0"/>
              <a:t>‹N°›</a:t>
            </a:fld>
            <a:endParaRPr lang="fr-FR"/>
          </a:p>
        </p:txBody>
      </p:sp>
    </p:spTree>
    <p:extLst>
      <p:ext uri="{BB962C8B-B14F-4D97-AF65-F5344CB8AC3E}">
        <p14:creationId xmlns:p14="http://schemas.microsoft.com/office/powerpoint/2010/main" val="123398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40719C1-F7CA-4913-AC10-782E073BED32}" type="datetimeFigureOut">
              <a:rPr lang="fr-FR" smtClean="0"/>
              <a:t>27/06/2023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9D86B8F-16F7-4C73-9E55-DC8ECD4540C0}" type="slidenum">
              <a:rPr lang="fr-FR" smtClean="0"/>
              <a:t>‹N°›</a:t>
            </a:fld>
            <a:endParaRPr lang="fr-FR"/>
          </a:p>
        </p:txBody>
      </p:sp>
    </p:spTree>
    <p:extLst>
      <p:ext uri="{BB962C8B-B14F-4D97-AF65-F5344CB8AC3E}">
        <p14:creationId xmlns:p14="http://schemas.microsoft.com/office/powerpoint/2010/main" val="403882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40719C1-F7CA-4913-AC10-782E073BED32}" type="datetimeFigureOut">
              <a:rPr lang="fr-FR" smtClean="0"/>
              <a:t>27/06/2023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9D86B8F-16F7-4C73-9E55-DC8ECD4540C0}" type="slidenum">
              <a:rPr lang="fr-FR" smtClean="0"/>
              <a:t>‹N°›</a:t>
            </a:fld>
            <a:endParaRPr lang="fr-FR"/>
          </a:p>
        </p:txBody>
      </p:sp>
    </p:spTree>
    <p:extLst>
      <p:ext uri="{BB962C8B-B14F-4D97-AF65-F5344CB8AC3E}">
        <p14:creationId xmlns:p14="http://schemas.microsoft.com/office/powerpoint/2010/main" val="161524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0719C1-F7CA-4913-AC10-782E073BED32}" type="datetimeFigureOut">
              <a:rPr lang="fr-FR" smtClean="0"/>
              <a:t>27/06/2023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9D86B8F-16F7-4C73-9E55-DC8ECD4540C0}" type="slidenum">
              <a:rPr lang="fr-FR" smtClean="0"/>
              <a:t>‹N°›</a:t>
            </a:fld>
            <a:endParaRPr lang="fr-FR"/>
          </a:p>
        </p:txBody>
      </p:sp>
    </p:spTree>
    <p:extLst>
      <p:ext uri="{BB962C8B-B14F-4D97-AF65-F5344CB8AC3E}">
        <p14:creationId xmlns:p14="http://schemas.microsoft.com/office/powerpoint/2010/main" val="204932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719C1-F7CA-4913-AC10-782E073BED32}" type="datetimeFigureOut">
              <a:rPr lang="fr-FR" smtClean="0"/>
              <a:t>27/06/2023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9D86B8F-16F7-4C73-9E55-DC8ECD4540C0}" type="slidenum">
              <a:rPr lang="fr-FR" smtClean="0"/>
              <a:t>‹N°›</a:t>
            </a:fld>
            <a:endParaRPr lang="fr-FR"/>
          </a:p>
        </p:txBody>
      </p:sp>
    </p:spTree>
    <p:extLst>
      <p:ext uri="{BB962C8B-B14F-4D97-AF65-F5344CB8AC3E}">
        <p14:creationId xmlns:p14="http://schemas.microsoft.com/office/powerpoint/2010/main" val="388172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40719C1-F7CA-4913-AC10-782E073BED32}" type="datetimeFigureOut">
              <a:rPr lang="fr-FR" smtClean="0"/>
              <a:t>27/06/2023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9D86B8F-16F7-4C73-9E55-DC8ECD4540C0}" type="slidenum">
              <a:rPr lang="fr-FR" smtClean="0"/>
              <a:t>‹N°›</a:t>
            </a:fld>
            <a:endParaRPr lang="fr-FR"/>
          </a:p>
        </p:txBody>
      </p:sp>
    </p:spTree>
    <p:extLst>
      <p:ext uri="{BB962C8B-B14F-4D97-AF65-F5344CB8AC3E}">
        <p14:creationId xmlns:p14="http://schemas.microsoft.com/office/powerpoint/2010/main" val="219557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9D86B8F-16F7-4C73-9E55-DC8ECD4540C0}" type="slidenum">
              <a:rPr lang="fr-FR" smtClean="0"/>
              <a:t>‹N°›</a:t>
            </a:fld>
            <a:endParaRPr lang="fr-FR"/>
          </a:p>
        </p:txBody>
      </p:sp>
      <p:sp>
        <p:nvSpPr>
          <p:cNvPr id="5" name="Date Placeholder 4"/>
          <p:cNvSpPr>
            <a:spLocks noGrp="1"/>
          </p:cNvSpPr>
          <p:nvPr>
            <p:ph type="dt" sz="half" idx="10"/>
          </p:nvPr>
        </p:nvSpPr>
        <p:spPr/>
        <p:txBody>
          <a:bodyPr/>
          <a:lstStyle/>
          <a:p>
            <a:fld id="{A40719C1-F7CA-4913-AC10-782E073BED32}" type="datetimeFigureOut">
              <a:rPr lang="fr-FR" smtClean="0"/>
              <a:t>27/06/2023</a:t>
            </a:fld>
            <a:endParaRPr lang="fr-FR"/>
          </a:p>
        </p:txBody>
      </p:sp>
    </p:spTree>
    <p:extLst>
      <p:ext uri="{BB962C8B-B14F-4D97-AF65-F5344CB8AC3E}">
        <p14:creationId xmlns:p14="http://schemas.microsoft.com/office/powerpoint/2010/main" val="280461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0719C1-F7CA-4913-AC10-782E073BED32}" type="datetimeFigureOut">
              <a:rPr lang="fr-FR" smtClean="0"/>
              <a:t>27/06/2023</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9D86B8F-16F7-4C73-9E55-DC8ECD4540C0}" type="slidenum">
              <a:rPr lang="fr-FR" smtClean="0"/>
              <a:t>‹N°›</a:t>
            </a:fld>
            <a:endParaRPr lang="fr-FR"/>
          </a:p>
        </p:txBody>
      </p:sp>
    </p:spTree>
    <p:extLst>
      <p:ext uri="{BB962C8B-B14F-4D97-AF65-F5344CB8AC3E}">
        <p14:creationId xmlns:p14="http://schemas.microsoft.com/office/powerpoint/2010/main" val="255465137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Outils%20compl&#233;mentaires/D&#233;tail%20indices%20et%20subtests%20W5.pdf" TargetMode="Externa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CA4B4D-C93F-2127-5767-BF56D184C11A}"/>
              </a:ext>
            </a:extLst>
          </p:cNvPr>
          <p:cNvSpPr>
            <a:spLocks noGrp="1"/>
          </p:cNvSpPr>
          <p:nvPr>
            <p:ph type="ctrTitle"/>
          </p:nvPr>
        </p:nvSpPr>
        <p:spPr>
          <a:xfrm>
            <a:off x="1427056" y="982980"/>
            <a:ext cx="9054253" cy="2366010"/>
          </a:xfrm>
        </p:spPr>
        <p:txBody>
          <a:bodyPr/>
          <a:lstStyle/>
          <a:p>
            <a:pPr algn="ctr"/>
            <a:r>
              <a:rPr lang="fr-FR" dirty="0"/>
              <a:t>Les troubles neurodéveloppementaux</a:t>
            </a:r>
          </a:p>
        </p:txBody>
      </p:sp>
      <p:sp>
        <p:nvSpPr>
          <p:cNvPr id="3" name="Sous-titre 2">
            <a:extLst>
              <a:ext uri="{FF2B5EF4-FFF2-40B4-BE49-F238E27FC236}">
                <a16:creationId xmlns:a16="http://schemas.microsoft.com/office/drawing/2014/main" id="{35D1B084-D6A7-2D4C-3458-7AF5A03C4EC0}"/>
              </a:ext>
            </a:extLst>
          </p:cNvPr>
          <p:cNvSpPr>
            <a:spLocks noGrp="1"/>
          </p:cNvSpPr>
          <p:nvPr>
            <p:ph type="subTitle" idx="1"/>
          </p:nvPr>
        </p:nvSpPr>
        <p:spPr>
          <a:xfrm>
            <a:off x="1524000" y="3131820"/>
            <a:ext cx="9144000" cy="2766060"/>
          </a:xfrm>
        </p:spPr>
        <p:txBody>
          <a:bodyPr>
            <a:normAutofit/>
          </a:bodyPr>
          <a:lstStyle/>
          <a:p>
            <a:pPr algn="ctr"/>
            <a:endParaRPr lang="fr-FR" sz="3200" dirty="0"/>
          </a:p>
          <a:p>
            <a:pPr algn="ctr"/>
            <a:r>
              <a:rPr lang="fr-FR" sz="3200" dirty="0"/>
              <a:t>Eléments d’analyse à destination de l’équipe technique de la CTES</a:t>
            </a:r>
          </a:p>
          <a:p>
            <a:pPr algn="ctr"/>
            <a:r>
              <a:rPr lang="fr-FR" sz="2800" i="1" dirty="0"/>
              <a:t>27 juin 2023</a:t>
            </a:r>
          </a:p>
          <a:p>
            <a:pPr algn="ctr"/>
            <a:r>
              <a:rPr lang="fr-FR" dirty="0"/>
              <a:t>Dr Hélène ABIHSSIRA – Dr Yolaine COUSSOT - Sandrine LEFEBVRE    </a:t>
            </a:r>
          </a:p>
        </p:txBody>
      </p:sp>
      <p:pic>
        <p:nvPicPr>
          <p:cNvPr id="6" name="Image 5" descr="Une image contenant Dessin d’enfant, dessin, Graphique, dessin humoristique&#10;&#10;Description générée automatiquement">
            <a:extLst>
              <a:ext uri="{FF2B5EF4-FFF2-40B4-BE49-F238E27FC236}">
                <a16:creationId xmlns:a16="http://schemas.microsoft.com/office/drawing/2014/main" id="{EA172968-CFBD-16D6-EB7F-F54D5F2E3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6" y="324253"/>
            <a:ext cx="3028950" cy="1504950"/>
          </a:xfrm>
          <a:prstGeom prst="rect">
            <a:avLst/>
          </a:prstGeom>
        </p:spPr>
      </p:pic>
    </p:spTree>
    <p:extLst>
      <p:ext uri="{BB962C8B-B14F-4D97-AF65-F5344CB8AC3E}">
        <p14:creationId xmlns:p14="http://schemas.microsoft.com/office/powerpoint/2010/main" val="418192100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carte&#10;&#10;Description générée automatiquement">
            <a:extLst>
              <a:ext uri="{FF2B5EF4-FFF2-40B4-BE49-F238E27FC236}">
                <a16:creationId xmlns:a16="http://schemas.microsoft.com/office/drawing/2014/main" id="{8CB26004-C6E5-BA58-2C35-5B7F955B9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690" y="89379"/>
            <a:ext cx="10652760" cy="6492801"/>
          </a:xfrm>
          <a:prstGeom prst="rect">
            <a:avLst/>
          </a:prstGeom>
        </p:spPr>
      </p:pic>
    </p:spTree>
    <p:extLst>
      <p:ext uri="{BB962C8B-B14F-4D97-AF65-F5344CB8AC3E}">
        <p14:creationId xmlns:p14="http://schemas.microsoft.com/office/powerpoint/2010/main" val="59042840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descr="Une image contenant texte, capture d’écran, Police, cercle&#10;&#10;Description générée automatiquement">
            <a:extLst>
              <a:ext uri="{FF2B5EF4-FFF2-40B4-BE49-F238E27FC236}">
                <a16:creationId xmlns:a16="http://schemas.microsoft.com/office/drawing/2014/main" id="{5AA7D0A1-5568-26CB-A013-83367541D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05740"/>
            <a:ext cx="8991600" cy="6400800"/>
          </a:xfrm>
          <a:prstGeom prst="rect">
            <a:avLst/>
          </a:prstGeom>
        </p:spPr>
      </p:pic>
    </p:spTree>
    <p:extLst>
      <p:ext uri="{BB962C8B-B14F-4D97-AF65-F5344CB8AC3E}">
        <p14:creationId xmlns:p14="http://schemas.microsoft.com/office/powerpoint/2010/main" val="33736633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4ACBF8C3-D288-DF9C-EED5-771B18283D4A}"/>
              </a:ext>
            </a:extLst>
          </p:cNvPr>
          <p:cNvSpPr>
            <a:spLocks noGrp="1"/>
          </p:cNvSpPr>
          <p:nvPr>
            <p:ph idx="1"/>
          </p:nvPr>
        </p:nvSpPr>
        <p:spPr>
          <a:xfrm>
            <a:off x="1214544" y="2274889"/>
            <a:ext cx="8596668" cy="3880773"/>
          </a:xfrm>
        </p:spPr>
        <p:txBody>
          <a:bodyPr>
            <a:normAutofit/>
          </a:bodyPr>
          <a:lstStyle/>
          <a:p>
            <a:pPr marL="0" indent="0" algn="just">
              <a:buNone/>
            </a:pPr>
            <a:r>
              <a:rPr lang="fr-FR" sz="2800" dirty="0"/>
              <a:t>Ensemble d’affections qui débutent durant la période de développement, allant de limitations très spécifiques ou du contrôle des fonctions exécutives, jusqu’à une altération globale des compétences sociales ou de l’intelligence.</a:t>
            </a:r>
          </a:p>
        </p:txBody>
      </p:sp>
    </p:spTree>
    <p:extLst>
      <p:ext uri="{BB962C8B-B14F-4D97-AF65-F5344CB8AC3E}">
        <p14:creationId xmlns:p14="http://schemas.microsoft.com/office/powerpoint/2010/main" val="292439025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92426B7-022C-8E5E-9075-047F5A00B8B5}"/>
              </a:ext>
            </a:extLst>
          </p:cNvPr>
          <p:cNvSpPr>
            <a:spLocks noGrp="1"/>
          </p:cNvSpPr>
          <p:nvPr>
            <p:ph idx="1"/>
          </p:nvPr>
        </p:nvSpPr>
        <p:spPr>
          <a:xfrm>
            <a:off x="677334" y="2160589"/>
            <a:ext cx="9986856" cy="3931601"/>
          </a:xfrm>
        </p:spPr>
        <p:txBody>
          <a:bodyPr>
            <a:normAutofit/>
          </a:bodyPr>
          <a:lstStyle/>
          <a:p>
            <a:pPr marL="0" indent="0" algn="just">
              <a:buNone/>
            </a:pPr>
            <a:r>
              <a:rPr lang="fr-FR" sz="2800" dirty="0"/>
              <a:t>Autrement dit, défaut de développement d’une ou de plusieurs compétences cognitives attendues lors du développement psychomoteur et affectif de l’enfant et qui entraine un retentissement important sur le fonctionnement adaptatif scolaire, social et familial.</a:t>
            </a:r>
          </a:p>
        </p:txBody>
      </p:sp>
    </p:spTree>
    <p:extLst>
      <p:ext uri="{BB962C8B-B14F-4D97-AF65-F5344CB8AC3E}">
        <p14:creationId xmlns:p14="http://schemas.microsoft.com/office/powerpoint/2010/main" val="238101952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F9C8C-BADD-17ED-D2C5-7FC6E7CB1E81}"/>
              </a:ext>
            </a:extLst>
          </p:cNvPr>
          <p:cNvSpPr>
            <a:spLocks noGrp="1"/>
          </p:cNvSpPr>
          <p:nvPr>
            <p:ph type="title"/>
          </p:nvPr>
        </p:nvSpPr>
        <p:spPr>
          <a:xfrm>
            <a:off x="428010" y="156238"/>
            <a:ext cx="9095316" cy="1320800"/>
          </a:xfrm>
        </p:spPr>
        <p:txBody>
          <a:bodyPr>
            <a:normAutofit/>
          </a:bodyPr>
          <a:lstStyle/>
          <a:p>
            <a:pPr algn="ctr"/>
            <a:r>
              <a:rPr lang="fr-FR" dirty="0"/>
              <a:t>TDA/H (déficit de l’attention avec ou sans hyperactivité)</a:t>
            </a:r>
          </a:p>
        </p:txBody>
      </p:sp>
      <p:sp>
        <p:nvSpPr>
          <p:cNvPr id="3" name="Espace réservé du contenu 2">
            <a:extLst>
              <a:ext uri="{FF2B5EF4-FFF2-40B4-BE49-F238E27FC236}">
                <a16:creationId xmlns:a16="http://schemas.microsoft.com/office/drawing/2014/main" id="{6424BB9E-DCAE-7099-2965-5A64815E3DCE}"/>
              </a:ext>
            </a:extLst>
          </p:cNvPr>
          <p:cNvSpPr>
            <a:spLocks noGrp="1"/>
          </p:cNvSpPr>
          <p:nvPr>
            <p:ph idx="1"/>
          </p:nvPr>
        </p:nvSpPr>
        <p:spPr>
          <a:xfrm>
            <a:off x="677334" y="2160589"/>
            <a:ext cx="9506796" cy="3880773"/>
          </a:xfrm>
        </p:spPr>
        <p:txBody>
          <a:bodyPr>
            <a:normAutofit/>
          </a:bodyPr>
          <a:lstStyle/>
          <a:p>
            <a:pPr fontAlgn="base">
              <a:spcBef>
                <a:spcPts val="1200"/>
              </a:spcBef>
              <a:spcAft>
                <a:spcPts val="1200"/>
              </a:spcAft>
            </a:pPr>
            <a:r>
              <a:rPr lang="fr-FR"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Définition  </a:t>
            </a:r>
            <a:endParaRPr lang="fr-FR"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fontAlgn="base">
              <a:spcBef>
                <a:spcPts val="1200"/>
              </a:spcBef>
              <a:spcAft>
                <a:spcPts val="1200"/>
              </a:spcAft>
              <a:buNone/>
            </a:pPr>
            <a:r>
              <a:rPr lang="fr-FR"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Le </a:t>
            </a:r>
            <a:r>
              <a:rPr lang="fr-FR"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TDAH</a:t>
            </a:r>
            <a:r>
              <a:rPr lang="fr-FR"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est un trouble neurodéveloppemental. Il se traduit par des niveaux élevés d’inattention, d’agitation et d’impulsivité, sources d’un handicap cognitif et social souvent sévère et persistant. C’est un trouble de la régulation de Soi et des fonctions exécutives. Il entraîne un handicap dans la vie de tous les jours avec un risque d’échec scolaire, d’addiction, de dépression et même de suicide. </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fr-FR"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800" b="1" i="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Distinction importante à faire</a:t>
            </a:r>
            <a:endParaRPr lang="fr-F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fr-FR"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Comorbidité possible avec un TSA (trouble du spectre de l’autisme), trouble de la compréhension intuitive du monde social. A ce moment-là, on reste sur les symptômes les plus </a:t>
            </a:r>
            <a:r>
              <a:rPr lang="fr-FR" sz="1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impactants</a:t>
            </a:r>
            <a:r>
              <a:rPr lang="fr-FR"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qui vont colorer la dominante du trouble.  </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fr-FR" dirty="0"/>
          </a:p>
        </p:txBody>
      </p:sp>
      <p:sp>
        <p:nvSpPr>
          <p:cNvPr id="4" name="Triangle isocèle 3">
            <a:extLst>
              <a:ext uri="{FF2B5EF4-FFF2-40B4-BE49-F238E27FC236}">
                <a16:creationId xmlns:a16="http://schemas.microsoft.com/office/drawing/2014/main" id="{C65BAA99-E9D4-B581-337C-5B1831093821}"/>
              </a:ext>
            </a:extLst>
          </p:cNvPr>
          <p:cNvSpPr/>
          <p:nvPr/>
        </p:nvSpPr>
        <p:spPr>
          <a:xfrm>
            <a:off x="1008804" y="4100975"/>
            <a:ext cx="434340" cy="422910"/>
          </a:xfrm>
          <a:prstGeom prst="triangle">
            <a:avLst/>
          </a:prstGeom>
          <a:noFill/>
          <a:ln w="571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75810888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F9C8C-BADD-17ED-D2C5-7FC6E7CB1E81}"/>
              </a:ext>
            </a:extLst>
          </p:cNvPr>
          <p:cNvSpPr>
            <a:spLocks noGrp="1"/>
          </p:cNvSpPr>
          <p:nvPr>
            <p:ph type="title"/>
          </p:nvPr>
        </p:nvSpPr>
        <p:spPr>
          <a:xfrm>
            <a:off x="428010" y="156238"/>
            <a:ext cx="9095316" cy="1320800"/>
          </a:xfrm>
        </p:spPr>
        <p:txBody>
          <a:bodyPr>
            <a:normAutofit/>
          </a:bodyPr>
          <a:lstStyle/>
          <a:p>
            <a:pPr algn="ctr"/>
            <a:r>
              <a:rPr lang="fr-FR" dirty="0"/>
              <a:t>TDA/H (déficit de l’attention avec ou sans hyperactivité)</a:t>
            </a:r>
          </a:p>
        </p:txBody>
      </p:sp>
      <p:sp>
        <p:nvSpPr>
          <p:cNvPr id="3" name="Espace réservé du contenu 2">
            <a:extLst>
              <a:ext uri="{FF2B5EF4-FFF2-40B4-BE49-F238E27FC236}">
                <a16:creationId xmlns:a16="http://schemas.microsoft.com/office/drawing/2014/main" id="{6424BB9E-DCAE-7099-2965-5A64815E3DCE}"/>
              </a:ext>
            </a:extLst>
          </p:cNvPr>
          <p:cNvSpPr>
            <a:spLocks noGrp="1"/>
          </p:cNvSpPr>
          <p:nvPr>
            <p:ph idx="1"/>
          </p:nvPr>
        </p:nvSpPr>
        <p:spPr>
          <a:xfrm>
            <a:off x="677334" y="1477038"/>
            <a:ext cx="10272606" cy="5224724"/>
          </a:xfrm>
        </p:spPr>
        <p:txBody>
          <a:bodyPr>
            <a:normAutofit fontScale="92500" lnSpcReduction="20000"/>
          </a:bodyPr>
          <a:lstStyle/>
          <a:p>
            <a:pPr algn="just"/>
            <a:r>
              <a:rPr lang="fr-FR" sz="2400" b="1" kern="12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Critères de diagnostic</a:t>
            </a:r>
            <a:endParaRPr lang="fr-FR"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buFont typeface="Symbol" panose="05050102010706020507" pitchFamily="18" charset="2"/>
              <a:buChar char=""/>
            </a:pPr>
            <a:r>
              <a:rPr lang="fr-FR" sz="1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Fonctionnement intellectuel supérieur à un QIT de 80 (moyenne faible) ; la DI est un critère d’exclusion </a:t>
            </a:r>
            <a:endParaRPr lang="fr-FR" sz="17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buFont typeface="Symbol" panose="05050102010706020507" pitchFamily="18" charset="2"/>
              <a:buChar char=""/>
            </a:pPr>
            <a:r>
              <a:rPr lang="fr-FR"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Anamnèse et analyse diachronique des symptômes [le jeune est facilement distrait par ce qui l’entoure, a du mal à rester assis ou debout sans remuer, interrompt sans cesse les autres, ndlr.] qui</a:t>
            </a:r>
            <a:r>
              <a:rPr lang="fr-FR" sz="19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sont présents depuis au moins 6 mois à un seuil supérieur à la normale ; certains signes s’étant manifestés avant l’âge de 12 ans. Ils s’expriment dans différents environnements : à l’école, à la maison, et dans d’autres lieux de sociabilité. Le diagnostic repose donc sur un faisceau d’indices cliniques. </a:t>
            </a:r>
            <a:endParaRPr lang="fr-FR" sz="17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buFont typeface="Symbol" panose="05050102010706020507" pitchFamily="18" charset="2"/>
              <a:buChar char=""/>
            </a:pPr>
            <a:r>
              <a:rPr lang="fr-FR" sz="19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Bilan psychométrique pour déterminer quelles tâches et contraintes sociales sont les plus dures à affronter pour la personne, et si elle est touchée par des troubles associés des apprentissages, comme la dyslexie, et de la coordination motrice</a:t>
            </a:r>
            <a:endParaRPr lang="fr-FR" sz="17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buFont typeface="Symbol" panose="05050102010706020507" pitchFamily="18" charset="2"/>
              <a:buChar char=""/>
            </a:pPr>
            <a:r>
              <a:rPr lang="fr-FR" sz="1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Concerne environ 5,9 % des moins de 18 ans (plus fréquent chez les sujets de sexe masculin)</a:t>
            </a:r>
            <a:endParaRPr lang="fr-FR" sz="17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fr-FR" sz="2400" b="1" kern="12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Eléments indispensables à l’équipe technique</a:t>
            </a:r>
            <a:r>
              <a:rPr lang="fr-FR" sz="180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buFont typeface="Symbol" panose="05050102010706020507" pitchFamily="18" charset="2"/>
              <a:buChar char=""/>
            </a:pPr>
            <a:r>
              <a:rPr lang="fr-FR"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Eléments médicaux, sociaux, cliniques et scolaires pour attester du développement de l’enfant, de la nature des symptômes et de ses retentissements </a:t>
            </a:r>
            <a:endParaRPr lang="fr-FR"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buFont typeface="Symbol" panose="05050102010706020507" pitchFamily="18" charset="2"/>
              <a:buChar char=""/>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Bilan neuropsychologique avec une psychométrie de moins de 2 ans établissant le QIT et explorant la qualité des fonctions exécutives</a:t>
            </a:r>
            <a:endParaRPr lang="fr-FR"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77321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0B8C34-B423-7E26-CB78-6B0FBA85B8A6}"/>
              </a:ext>
            </a:extLst>
          </p:cNvPr>
          <p:cNvSpPr>
            <a:spLocks noGrp="1"/>
          </p:cNvSpPr>
          <p:nvPr>
            <p:ph type="title"/>
          </p:nvPr>
        </p:nvSpPr>
        <p:spPr>
          <a:xfrm>
            <a:off x="940224" y="300990"/>
            <a:ext cx="8596668" cy="716280"/>
          </a:xfrm>
        </p:spPr>
        <p:txBody>
          <a:bodyPr>
            <a:normAutofit/>
          </a:bodyPr>
          <a:lstStyle/>
          <a:p>
            <a:r>
              <a:rPr lang="fr-FR" dirty="0"/>
              <a:t>Déficiences intellectuelles</a:t>
            </a:r>
          </a:p>
        </p:txBody>
      </p:sp>
      <p:sp>
        <p:nvSpPr>
          <p:cNvPr id="3" name="Espace réservé du contenu 2">
            <a:extLst>
              <a:ext uri="{FF2B5EF4-FFF2-40B4-BE49-F238E27FC236}">
                <a16:creationId xmlns:a16="http://schemas.microsoft.com/office/drawing/2014/main" id="{B8916436-7A87-EB8C-8D04-FC444B283398}"/>
              </a:ext>
            </a:extLst>
          </p:cNvPr>
          <p:cNvSpPr>
            <a:spLocks noGrp="1"/>
          </p:cNvSpPr>
          <p:nvPr>
            <p:ph idx="1"/>
          </p:nvPr>
        </p:nvSpPr>
        <p:spPr>
          <a:xfrm>
            <a:off x="940224" y="1176193"/>
            <a:ext cx="9438216" cy="5380817"/>
          </a:xfrm>
        </p:spPr>
        <p:txBody>
          <a:bodyPr>
            <a:normAutofit/>
          </a:bodyPr>
          <a:lstStyle/>
          <a:p>
            <a:pPr fontAlgn="base">
              <a:spcBef>
                <a:spcPts val="1200"/>
              </a:spcBef>
              <a:spcAft>
                <a:spcPts val="1200"/>
              </a:spcAft>
            </a:pPr>
            <a:r>
              <a:rPr lang="fr-FR" sz="28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Définition  </a:t>
            </a:r>
          </a:p>
          <a:p>
            <a:pPr marL="0" indent="0" algn="just" fontAlgn="base">
              <a:spcBef>
                <a:spcPts val="1200"/>
              </a:spcBef>
              <a:spcAft>
                <a:spcPts val="1200"/>
              </a:spcAft>
              <a:buNone/>
            </a:pPr>
            <a:r>
              <a:rPr lang="fr-FR" sz="2000" dirty="0">
                <a:solidFill>
                  <a:srgbClr val="313030"/>
                </a:solidFill>
                <a:effectLst/>
                <a:latin typeface="Times New Roman" panose="02020603050405020304" pitchFamily="18" charset="0"/>
                <a:ea typeface="Times New Roman" panose="02020603050405020304" pitchFamily="18" charset="0"/>
                <a:cs typeface="Times New Roman" panose="02020603050405020304" pitchFamily="18" charset="0"/>
              </a:rPr>
              <a:t>Le déficit intellectuel, encore appelé retard mental, est un trouble caractérisé par un fonctionnement cognitif global inférieur à la moyenne, apparaissant dès l’enfance.</a:t>
            </a: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fontAlgn="base">
              <a:spcBef>
                <a:spcPts val="1200"/>
              </a:spcBef>
              <a:spcAft>
                <a:spcPts val="1200"/>
              </a:spcAft>
              <a:buNone/>
            </a:pPr>
            <a:r>
              <a:rPr lang="fr-FR" sz="2000" dirty="0">
                <a:solidFill>
                  <a:srgbClr val="313030"/>
                </a:solidFill>
                <a:effectLst/>
                <a:latin typeface="Times New Roman" panose="02020603050405020304" pitchFamily="18" charset="0"/>
                <a:ea typeface="Times New Roman" panose="02020603050405020304" pitchFamily="18" charset="0"/>
                <a:cs typeface="Times New Roman" panose="02020603050405020304" pitchFamily="18" charset="0"/>
              </a:rPr>
              <a:t>Dans la vie courante, le déficit intellectuel peut se manifester de différentes façons selon sa sévérité. Il peut ainsi affecter les capacités relationnelles, l’apprentissage, l’autonomie, la socialisation, le comportement...</a:t>
            </a: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fr-FR" sz="2000" b="1" i="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Distinction importante à faire</a:t>
            </a:r>
            <a:endPar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fr-F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 est important de faire la distinction entre </a:t>
            </a:r>
            <a:r>
              <a:rPr lang="fr-FR" sz="2000" i="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déficience intellectuelle et troubles psychiques. </a:t>
            </a:r>
            <a:r>
              <a:rPr lang="fr-F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 personne ayant des troubles psychiques ou troubles psychiatriques ou trouble mental est « (…) tellement absorbée par son bouleversement interne qu'il lui est impossible d'utiliser de façon efficace ses ressources intellectuelles, (…) qu'elle ne peut pas s'en servir pour le moment ». Ces affections et troubles d’origine très différents entraînent des difficultés dans la vie d’un individu, des souffrances et des troubles du comportement. </a:t>
            </a: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p:txBody>
      </p:sp>
      <p:sp>
        <p:nvSpPr>
          <p:cNvPr id="4" name="Triangle isocèle 3">
            <a:extLst>
              <a:ext uri="{FF2B5EF4-FFF2-40B4-BE49-F238E27FC236}">
                <a16:creationId xmlns:a16="http://schemas.microsoft.com/office/drawing/2014/main" id="{1DE233BC-C42D-B23F-B73D-3EA30C95C7CA}"/>
              </a:ext>
            </a:extLst>
          </p:cNvPr>
          <p:cNvSpPr/>
          <p:nvPr/>
        </p:nvSpPr>
        <p:spPr>
          <a:xfrm>
            <a:off x="940224" y="3961044"/>
            <a:ext cx="434340" cy="422910"/>
          </a:xfrm>
          <a:prstGeom prst="triangle">
            <a:avLst/>
          </a:prstGeom>
          <a:noFill/>
          <a:ln w="571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95934410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0B8C34-B423-7E26-CB78-6B0FBA85B8A6}"/>
              </a:ext>
            </a:extLst>
          </p:cNvPr>
          <p:cNvSpPr>
            <a:spLocks noGrp="1"/>
          </p:cNvSpPr>
          <p:nvPr>
            <p:ph type="title"/>
          </p:nvPr>
        </p:nvSpPr>
        <p:spPr>
          <a:xfrm>
            <a:off x="845820" y="244495"/>
            <a:ext cx="8596668" cy="716280"/>
          </a:xfrm>
        </p:spPr>
        <p:txBody>
          <a:bodyPr>
            <a:normAutofit/>
          </a:bodyPr>
          <a:lstStyle/>
          <a:p>
            <a:r>
              <a:rPr lang="fr-FR" dirty="0"/>
              <a:t>Déficiences intellectuelles</a:t>
            </a:r>
          </a:p>
        </p:txBody>
      </p:sp>
      <p:sp>
        <p:nvSpPr>
          <p:cNvPr id="10" name="ZoneTexte 9">
            <a:extLst>
              <a:ext uri="{FF2B5EF4-FFF2-40B4-BE49-F238E27FC236}">
                <a16:creationId xmlns:a16="http://schemas.microsoft.com/office/drawing/2014/main" id="{A861A64E-E14B-217D-0151-7A93BEC65E8A}"/>
              </a:ext>
            </a:extLst>
          </p:cNvPr>
          <p:cNvSpPr txBox="1"/>
          <p:nvPr/>
        </p:nvSpPr>
        <p:spPr>
          <a:xfrm>
            <a:off x="845820" y="1165860"/>
            <a:ext cx="9452610" cy="5447645"/>
          </a:xfrm>
          <a:prstGeom prst="rect">
            <a:avLst/>
          </a:prstGeom>
          <a:noFill/>
        </p:spPr>
        <p:txBody>
          <a:bodyPr wrap="square">
            <a:spAutoFit/>
          </a:bodyPr>
          <a:lstStyle/>
          <a:p>
            <a:pPr marL="342900" marR="0" lvl="0" indent="-342900" algn="l" defTabSz="457200" rtl="0" eaLnBrk="1" fontAlgn="base" latinLnBrk="0" hangingPunct="1">
              <a:lnSpc>
                <a:spcPct val="100000"/>
              </a:lnSpc>
              <a:spcBef>
                <a:spcPts val="1200"/>
              </a:spcBef>
              <a:spcAft>
                <a:spcPts val="1200"/>
              </a:spcAft>
              <a:buClr>
                <a:srgbClr val="5FCBEF"/>
              </a:buClr>
              <a:buSzPct val="80000"/>
              <a:buFont typeface="Wingdings 3" charset="2"/>
              <a:buChar char=""/>
              <a:tabLst/>
              <a:defRPr/>
            </a:pPr>
            <a:r>
              <a:rPr lang="fr-FR" sz="2400" b="1" kern="12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Critères de diagnostic</a:t>
            </a:r>
            <a:r>
              <a:rPr lang="fr-FR"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c</a:t>
            </a:r>
          </a:p>
          <a:p>
            <a:pPr marL="800100" lvl="1" indent="-342900" algn="just">
              <a:buFont typeface="Symbol" panose="05050102010706020507" pitchFamily="18" charset="2"/>
              <a:buChar char=""/>
            </a:pPr>
            <a:r>
              <a:rPr lang="fr-FR"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Fonctionnement intellectuel sous la moyenne / entre 2 à 4 écarts type sous la moyenne soit un </a:t>
            </a:r>
            <a:r>
              <a:rPr lang="fr-FR"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QIT entre [40 – 70] </a:t>
            </a:r>
            <a:r>
              <a:rPr lang="fr-FR"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(en-dessous de 55 retard moyen, de 56 à 70 retard léger)</a:t>
            </a:r>
          </a:p>
          <a:p>
            <a:pPr lvl="0" algn="just"/>
            <a:endParaRPr lang="fr-FR"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a:buFont typeface="Symbol" panose="05050102010706020507" pitchFamily="18" charset="2"/>
              <a:buChar char=""/>
            </a:pPr>
            <a:r>
              <a:rPr lang="fr-FR"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Déficits du fonctionnement adaptatif dans au moins deux secteurs : communication, autonomie, vie domestique, aptitudes sociales et interpersonnelles, mise à profit des ressources de l’environnement, responsabilité individuelle, utilisation des acquis scolaires, travail, loisirs, santé et sécurité</a:t>
            </a:r>
          </a:p>
          <a:p>
            <a:pPr lvl="0" algn="just"/>
            <a:endParaRPr lang="fr-FR"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a:buFont typeface="Symbol" panose="05050102010706020507" pitchFamily="18" charset="2"/>
              <a:buChar char=""/>
            </a:pPr>
            <a:r>
              <a:rPr lang="fr-FR"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Début avant l’âge de 18 ans</a:t>
            </a:r>
          </a:p>
          <a:p>
            <a:pPr lvl="0" algn="just"/>
            <a:endParaRPr lang="fr-FR"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a:buFont typeface="Symbol" panose="05050102010706020507" pitchFamily="18" charset="2"/>
              <a:buChar char=""/>
            </a:pPr>
            <a:r>
              <a:rPr lang="fr-FR"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Entre 1 et 3% de la population (plus fréquent chez les sujets de sexe masculin)</a:t>
            </a:r>
            <a:endParaRPr lang="fr-FR"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457200" rtl="0" eaLnBrk="1" fontAlgn="base" latinLnBrk="0" hangingPunct="1">
              <a:lnSpc>
                <a:spcPct val="100000"/>
              </a:lnSpc>
              <a:spcBef>
                <a:spcPts val="1200"/>
              </a:spcBef>
              <a:spcAft>
                <a:spcPts val="1200"/>
              </a:spcAft>
              <a:buClr>
                <a:srgbClr val="5FCBEF"/>
              </a:buClr>
              <a:buSzPct val="80000"/>
              <a:buFont typeface="Wingdings 3" charset="2"/>
              <a:buChar char=""/>
              <a:tabLst/>
              <a:defRPr/>
            </a:pPr>
            <a:r>
              <a:rPr kumimoji="0" lang="fr-FR" sz="2400" b="1" i="0" u="none" strike="noStrike" kern="1200" cap="none" spc="0" normalizeH="0" baseline="0" noProof="0" dirty="0">
                <a:ln>
                  <a:noFill/>
                </a:ln>
                <a:solidFill>
                  <a:srgbClr val="5FCBEF">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Eléments indispensables à l’équipe technique</a:t>
            </a:r>
            <a:r>
              <a:rPr lang="fr-FR" sz="200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fr-FR"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Eléments médicaux, sociaux, cliniques et scolaires pour attester du développement de l’enfant et des limites en termes d’autonomie</a:t>
            </a:r>
            <a:endParaRPr lang="fr-FR"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fr-FR"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Diagnostic différentiel essentiellement au niveau troubles psychiques </a:t>
            </a:r>
            <a:endParaRPr lang="fr-FR"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fr-FR" dirty="0">
                <a:effectLst/>
                <a:latin typeface="Times New Roman" panose="02020603050405020304" pitchFamily="18" charset="0"/>
                <a:ea typeface="Times New Roman" panose="02020603050405020304" pitchFamily="18" charset="0"/>
                <a:cs typeface="Times New Roman" panose="02020603050405020304" pitchFamily="18" charset="0"/>
              </a:rPr>
              <a:t>Psychométrie de moins de 2 ans avec un test valide composite</a:t>
            </a:r>
          </a:p>
        </p:txBody>
      </p:sp>
    </p:spTree>
    <p:extLst>
      <p:ext uri="{BB962C8B-B14F-4D97-AF65-F5344CB8AC3E}">
        <p14:creationId xmlns:p14="http://schemas.microsoft.com/office/powerpoint/2010/main" val="7458017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C7A66-544A-D8D6-301B-4C8A17480FA9}"/>
              </a:ext>
            </a:extLst>
          </p:cNvPr>
          <p:cNvSpPr>
            <a:spLocks noGrp="1"/>
          </p:cNvSpPr>
          <p:nvPr>
            <p:ph type="title"/>
          </p:nvPr>
        </p:nvSpPr>
        <p:spPr>
          <a:xfrm>
            <a:off x="359430" y="529996"/>
            <a:ext cx="9323916" cy="1320800"/>
          </a:xfrm>
        </p:spPr>
        <p:txBody>
          <a:bodyPr/>
          <a:lstStyle/>
          <a:p>
            <a:pPr algn="ctr"/>
            <a:r>
              <a:rPr lang="fr-FR" dirty="0"/>
              <a:t>Trouble développemental du langage oral (ex-dysphasie)</a:t>
            </a:r>
          </a:p>
        </p:txBody>
      </p:sp>
      <p:sp>
        <p:nvSpPr>
          <p:cNvPr id="3" name="Espace réservé du contenu 2">
            <a:extLst>
              <a:ext uri="{FF2B5EF4-FFF2-40B4-BE49-F238E27FC236}">
                <a16:creationId xmlns:a16="http://schemas.microsoft.com/office/drawing/2014/main" id="{86278322-92FB-A4D1-AB82-78D67B6C11FE}"/>
              </a:ext>
            </a:extLst>
          </p:cNvPr>
          <p:cNvSpPr>
            <a:spLocks noGrp="1"/>
          </p:cNvSpPr>
          <p:nvPr>
            <p:ph idx="1"/>
          </p:nvPr>
        </p:nvSpPr>
        <p:spPr>
          <a:xfrm>
            <a:off x="677334" y="2160589"/>
            <a:ext cx="9575376" cy="3880773"/>
          </a:xfrm>
        </p:spPr>
        <p:txBody>
          <a:bodyPr/>
          <a:lstStyle/>
          <a:p>
            <a:pPr fontAlgn="base">
              <a:spcBef>
                <a:spcPts val="1200"/>
              </a:spcBef>
              <a:spcAft>
                <a:spcPts val="1200"/>
              </a:spcAft>
            </a:pPr>
            <a:r>
              <a:rPr lang="fr-FR"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Définition  </a:t>
            </a:r>
            <a:endParaRPr lang="fr-FR" sz="2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fontAlgn="base">
              <a:spcBef>
                <a:spcPts val="1200"/>
              </a:spcBef>
              <a:spcAft>
                <a:spcPts val="1200"/>
              </a:spcAft>
              <a:buNone/>
            </a:pPr>
            <a:r>
              <a:rPr lang="fr-FR"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La dysphasie est un trouble </a:t>
            </a:r>
            <a:r>
              <a:rPr lang="fr-FR"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primaire du langage qui entraine des limitations persistantes et durables</a:t>
            </a:r>
            <a:r>
              <a:rPr lang="fr-FR"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du langage oral et de son utilisation (pragmatique du langage).</a:t>
            </a: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fr-FR" sz="2400" b="1" i="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Distinction importante à faire</a:t>
            </a:r>
            <a:endParaRPr lang="fr-FR"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fr-FR"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ne pas confondre avec des séquelles d’un retard sévère de parole et de langage. </a:t>
            </a: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fr-FR" dirty="0"/>
          </a:p>
        </p:txBody>
      </p:sp>
      <p:pic>
        <p:nvPicPr>
          <p:cNvPr id="4" name="Image 3">
            <a:extLst>
              <a:ext uri="{FF2B5EF4-FFF2-40B4-BE49-F238E27FC236}">
                <a16:creationId xmlns:a16="http://schemas.microsoft.com/office/drawing/2014/main" id="{3C3977AE-1BE5-19F6-E0CC-5FA4DC9ABF66}"/>
              </a:ext>
            </a:extLst>
          </p:cNvPr>
          <p:cNvPicPr>
            <a:picLocks noChangeAspect="1"/>
          </p:cNvPicPr>
          <p:nvPr/>
        </p:nvPicPr>
        <p:blipFill>
          <a:blip r:embed="rId2"/>
          <a:stretch>
            <a:fillRect/>
          </a:stretch>
        </p:blipFill>
        <p:spPr>
          <a:xfrm>
            <a:off x="677334" y="4100975"/>
            <a:ext cx="646232" cy="634039"/>
          </a:xfrm>
          <a:prstGeom prst="rect">
            <a:avLst/>
          </a:prstGeom>
        </p:spPr>
      </p:pic>
    </p:spTree>
    <p:extLst>
      <p:ext uri="{BB962C8B-B14F-4D97-AF65-F5344CB8AC3E}">
        <p14:creationId xmlns:p14="http://schemas.microsoft.com/office/powerpoint/2010/main" val="303236451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C7A66-544A-D8D6-301B-4C8A17480FA9}"/>
              </a:ext>
            </a:extLst>
          </p:cNvPr>
          <p:cNvSpPr>
            <a:spLocks noGrp="1"/>
          </p:cNvSpPr>
          <p:nvPr>
            <p:ph type="title"/>
          </p:nvPr>
        </p:nvSpPr>
        <p:spPr>
          <a:xfrm>
            <a:off x="313710" y="156238"/>
            <a:ext cx="9323916" cy="1320800"/>
          </a:xfrm>
        </p:spPr>
        <p:txBody>
          <a:bodyPr/>
          <a:lstStyle/>
          <a:p>
            <a:pPr algn="ctr"/>
            <a:r>
              <a:rPr lang="fr-FR" dirty="0"/>
              <a:t>Trouble développemental du langage oral (ex-dysphasie)</a:t>
            </a:r>
          </a:p>
        </p:txBody>
      </p:sp>
      <p:sp>
        <p:nvSpPr>
          <p:cNvPr id="3" name="Espace réservé du contenu 2">
            <a:extLst>
              <a:ext uri="{FF2B5EF4-FFF2-40B4-BE49-F238E27FC236}">
                <a16:creationId xmlns:a16="http://schemas.microsoft.com/office/drawing/2014/main" id="{86278322-92FB-A4D1-AB82-78D67B6C11FE}"/>
              </a:ext>
            </a:extLst>
          </p:cNvPr>
          <p:cNvSpPr>
            <a:spLocks noGrp="1"/>
          </p:cNvSpPr>
          <p:nvPr>
            <p:ph idx="1"/>
          </p:nvPr>
        </p:nvSpPr>
        <p:spPr>
          <a:xfrm>
            <a:off x="677334" y="1477038"/>
            <a:ext cx="10238316" cy="5049491"/>
          </a:xfrm>
        </p:spPr>
        <p:txBody>
          <a:bodyPr>
            <a:normAutofit fontScale="92500" lnSpcReduction="20000"/>
          </a:bodyPr>
          <a:lstStyle/>
          <a:p>
            <a:pPr algn="just"/>
            <a:r>
              <a:rPr lang="fr-FR" sz="1900" b="1" kern="1200" dirty="0">
                <a:solidFill>
                  <a:schemeClr val="accent1">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Critères de diagnostic</a:t>
            </a:r>
            <a:endParaRPr lang="fr-FR" sz="1600" dirty="0">
              <a:effectLst/>
              <a:latin typeface="Times New Roman" panose="02020603050405020304" pitchFamily="18" charset="0"/>
              <a:ea typeface="Times New Roman" panose="02020603050405020304" pitchFamily="18" charset="0"/>
            </a:endParaRPr>
          </a:p>
          <a:p>
            <a:pPr lvl="1" indent="-342900" algn="just">
              <a:buFont typeface="Symbol" panose="05050102010706020507" pitchFamily="18" charset="2"/>
              <a:buChar char=""/>
            </a:pPr>
            <a:r>
              <a:rPr lang="fr-FR"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Déficit durable, persistant, significatif (écarts type pathologiques) et spécifique </a:t>
            </a:r>
            <a:endParaRPr lang="fr-FR"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buFont typeface="Symbol" panose="05050102010706020507" pitchFamily="18" charset="2"/>
              <a:buChar char=""/>
            </a:pPr>
            <a:r>
              <a:rPr lang="fr-FR"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Critères d’exclusion qui ne peuvent être la cause principale : </a:t>
            </a:r>
            <a:r>
              <a:rPr lang="fr-FR"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déficit intellectuel, trouble sensorimoteur, déficit sensoriel, TSA, carences affectives sévères, mutisme, association à des troubles neurologiques </a:t>
            </a:r>
            <a:endParaRPr lang="fr-FR"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buFont typeface="Symbol" panose="05050102010706020507" pitchFamily="18" charset="2"/>
              <a:buChar char=""/>
            </a:pPr>
            <a:r>
              <a:rPr lang="fr-FR" sz="2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Evaluation approfondie du langage, sphère réceptive et expressive</a:t>
            </a:r>
            <a:endParaRPr lang="fr-FR"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buFont typeface="Symbol" panose="05050102010706020507" pitchFamily="18" charset="2"/>
              <a:buChar char=""/>
            </a:pPr>
            <a:r>
              <a:rPr lang="fr-FR"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Concerne environ </a:t>
            </a:r>
            <a:r>
              <a:rPr lang="fr-FR" sz="2200" dirty="0">
                <a:effectLst/>
                <a:latin typeface="Times New Roman" panose="02020603050405020304" pitchFamily="18" charset="0"/>
                <a:ea typeface="Times New Roman" panose="02020603050405020304" pitchFamily="18" charset="0"/>
                <a:cs typeface="Times New Roman" panose="02020603050405020304" pitchFamily="18" charset="0"/>
              </a:rPr>
              <a:t>5 à 6 % enfants scolarisés dont 1 à 2 % pour une forme sévère  </a:t>
            </a:r>
            <a:endParaRPr lang="fr-FR"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 indent="0" algn="just">
              <a:buNone/>
            </a:pPr>
            <a:endParaRPr lang="fr-FR" sz="1600" dirty="0">
              <a:effectLst/>
              <a:latin typeface="Times New Roman" panose="02020603050405020304" pitchFamily="18" charset="0"/>
              <a:ea typeface="Times New Roman" panose="02020603050405020304" pitchFamily="18" charset="0"/>
            </a:endParaRPr>
          </a:p>
          <a:p>
            <a:pPr algn="just"/>
            <a:r>
              <a:rPr lang="fr-FR" sz="2200" b="1" kern="12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Eléments indispensables à l’équipe technique</a:t>
            </a:r>
            <a:endParaRPr lang="fr-FR" sz="19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buFont typeface="Symbol" panose="05050102010706020507" pitchFamily="18" charset="2"/>
              <a:buChar char=""/>
            </a:pPr>
            <a:r>
              <a:rPr lang="fr-FR"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Eléments médicaux, sociaux, cliniques et scolaires pour attester du développement de l’enfant, de la nature des symptômes et de ses retentissements </a:t>
            </a:r>
          </a:p>
          <a:p>
            <a:pPr lvl="1" indent="-342900" algn="just">
              <a:buFont typeface="Symbol" panose="05050102010706020507" pitchFamily="18" charset="2"/>
              <a:buChar char=""/>
            </a:pPr>
            <a:r>
              <a:rPr lang="fr-FR" sz="2200" dirty="0">
                <a:effectLst/>
                <a:latin typeface="Times New Roman" panose="02020603050405020304" pitchFamily="18" charset="0"/>
                <a:ea typeface="Times New Roman" panose="02020603050405020304" pitchFamily="18" charset="0"/>
                <a:cs typeface="Times New Roman" panose="02020603050405020304" pitchFamily="18" charset="0"/>
              </a:rPr>
              <a:t>CR indispensable d’ORL</a:t>
            </a:r>
          </a:p>
          <a:p>
            <a:pPr lvl="1" indent="-342900" algn="just">
              <a:buFont typeface="Symbol" panose="05050102010706020507" pitchFamily="18" charset="2"/>
              <a:buChar char=""/>
            </a:pPr>
            <a:r>
              <a:rPr lang="fr-FR" sz="2200" dirty="0">
                <a:effectLst/>
                <a:latin typeface="Times New Roman" panose="02020603050405020304" pitchFamily="18" charset="0"/>
                <a:ea typeface="Times New Roman" panose="02020603050405020304" pitchFamily="18" charset="0"/>
                <a:cs typeface="Times New Roman" panose="02020603050405020304" pitchFamily="18" charset="0"/>
              </a:rPr>
              <a:t>Bilan neuropsychologique de préférence avec une psychométrie de moins de 2 ans établissant le QIT et explorant la qualité des fonctions exécutives</a:t>
            </a:r>
            <a:endParaRPr lang="fr-FR"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buFont typeface="Symbol" panose="05050102010706020507" pitchFamily="18" charset="2"/>
              <a:buChar char=""/>
            </a:pPr>
            <a:r>
              <a:rPr lang="fr-FR" sz="2200" dirty="0">
                <a:effectLst/>
                <a:latin typeface="Times New Roman" panose="02020603050405020304" pitchFamily="18" charset="0"/>
                <a:ea typeface="Times New Roman" panose="02020603050405020304" pitchFamily="18" charset="0"/>
                <a:cs typeface="Times New Roman" panose="02020603050405020304" pitchFamily="18" charset="0"/>
              </a:rPr>
              <a:t>Bilans orthophoniques initial et de renouvellement avec PEC régulière</a:t>
            </a:r>
            <a:endParaRPr lang="fr-FR"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41482440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5E9826-4AB2-8EAD-6448-699BD9A13C35}"/>
              </a:ext>
            </a:extLst>
          </p:cNvPr>
          <p:cNvSpPr>
            <a:spLocks noGrp="1"/>
          </p:cNvSpPr>
          <p:nvPr>
            <p:ph type="title"/>
          </p:nvPr>
        </p:nvSpPr>
        <p:spPr/>
        <p:txBody>
          <a:bodyPr/>
          <a:lstStyle/>
          <a:p>
            <a:r>
              <a:rPr lang="fr-FR" dirty="0"/>
              <a:t>Avant de parler de troubles…</a:t>
            </a:r>
            <a:br>
              <a:rPr lang="fr-FR" dirty="0"/>
            </a:br>
            <a:r>
              <a:rPr lang="fr-FR" i="1" dirty="0"/>
              <a:t>Le certificat médical de la CTES </a:t>
            </a:r>
          </a:p>
        </p:txBody>
      </p:sp>
      <p:sp>
        <p:nvSpPr>
          <p:cNvPr id="3" name="Espace réservé du contenu 2">
            <a:extLst>
              <a:ext uri="{FF2B5EF4-FFF2-40B4-BE49-F238E27FC236}">
                <a16:creationId xmlns:a16="http://schemas.microsoft.com/office/drawing/2014/main" id="{1E5847CE-8E19-3253-7B1B-D3C05F165498}"/>
              </a:ext>
            </a:extLst>
          </p:cNvPr>
          <p:cNvSpPr>
            <a:spLocks noGrp="1"/>
          </p:cNvSpPr>
          <p:nvPr>
            <p:ph idx="1"/>
          </p:nvPr>
        </p:nvSpPr>
        <p:spPr/>
        <p:txBody>
          <a:bodyPr/>
          <a:lstStyle/>
          <a:p>
            <a:r>
              <a:rPr lang="fr-FR" dirty="0"/>
              <a:t>Définition de la nature du handicap</a:t>
            </a:r>
          </a:p>
          <a:p>
            <a:pPr marL="0" indent="0">
              <a:buNone/>
            </a:pPr>
            <a:endParaRPr lang="fr-FR" dirty="0"/>
          </a:p>
          <a:p>
            <a:r>
              <a:rPr lang="fr-FR" dirty="0"/>
              <a:t>Evaluation psychologique : </a:t>
            </a:r>
            <a:r>
              <a:rPr lang="fr-FR" dirty="0">
                <a:solidFill>
                  <a:srgbClr val="FF0000"/>
                </a:solidFill>
              </a:rPr>
              <a:t>attention = </a:t>
            </a:r>
            <a:r>
              <a:rPr lang="fr-FR" dirty="0"/>
              <a:t>le médecin ne peut poser de diagnostic de déficience intellectuelle sans étayage par un bilan</a:t>
            </a:r>
          </a:p>
          <a:p>
            <a:pPr marL="0" indent="0">
              <a:buNone/>
            </a:pPr>
            <a:endParaRPr lang="fr-FR" dirty="0"/>
          </a:p>
          <a:p>
            <a:r>
              <a:rPr lang="fr-FR" dirty="0"/>
              <a:t>Importance du bilan sensoriel (auditif et visuel)</a:t>
            </a:r>
          </a:p>
          <a:p>
            <a:pPr marL="0" indent="0">
              <a:buNone/>
            </a:pPr>
            <a:endParaRPr lang="fr-FR" dirty="0"/>
          </a:p>
          <a:p>
            <a:r>
              <a:rPr lang="fr-FR" dirty="0"/>
              <a:t>Description de l’autonomie</a:t>
            </a:r>
          </a:p>
          <a:p>
            <a:endParaRPr lang="fr-FR" dirty="0"/>
          </a:p>
          <a:p>
            <a:r>
              <a:rPr lang="fr-FR" dirty="0"/>
              <a:t>Cotation du taux d’IPP (corrélation avec le guide </a:t>
            </a:r>
            <a:r>
              <a:rPr lang="fr-FR" dirty="0" err="1"/>
              <a:t>barême</a:t>
            </a:r>
            <a:r>
              <a:rPr lang="fr-FR" dirty="0"/>
              <a:t> ?)</a:t>
            </a:r>
          </a:p>
          <a:p>
            <a:pPr marL="0" indent="0">
              <a:buNone/>
            </a:pPr>
            <a:endParaRPr lang="fr-FR" dirty="0"/>
          </a:p>
        </p:txBody>
      </p:sp>
    </p:spTree>
    <p:extLst>
      <p:ext uri="{BB962C8B-B14F-4D97-AF65-F5344CB8AC3E}">
        <p14:creationId xmlns:p14="http://schemas.microsoft.com/office/powerpoint/2010/main" val="171710433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81BD28-E976-CA4C-8508-629C8C97C63E}"/>
              </a:ext>
            </a:extLst>
          </p:cNvPr>
          <p:cNvSpPr>
            <a:spLocks noGrp="1"/>
          </p:cNvSpPr>
          <p:nvPr>
            <p:ph idx="1"/>
          </p:nvPr>
        </p:nvSpPr>
        <p:spPr>
          <a:xfrm>
            <a:off x="2620434" y="4400869"/>
            <a:ext cx="8596668" cy="1005521"/>
          </a:xfrm>
        </p:spPr>
        <p:txBody>
          <a:bodyPr>
            <a:normAutofit/>
          </a:bodyPr>
          <a:lstStyle/>
          <a:p>
            <a:pPr marL="0" indent="0" algn="ctr">
              <a:buNone/>
            </a:pPr>
            <a:r>
              <a:rPr lang="fr-FR" sz="3200" i="1" dirty="0">
                <a:solidFill>
                  <a:schemeClr val="accent1">
                    <a:lumMod val="50000"/>
                  </a:schemeClr>
                </a:solidFill>
              </a:rPr>
              <a:t>Merci pour votre attention…</a:t>
            </a:r>
          </a:p>
        </p:txBody>
      </p:sp>
      <p:pic>
        <p:nvPicPr>
          <p:cNvPr id="5" name="Image 4" descr="Une image contenant Dessin d’enfant, dessin, Graphique, dessin humoristique&#10;&#10;Description générée automatiquement">
            <a:extLst>
              <a:ext uri="{FF2B5EF4-FFF2-40B4-BE49-F238E27FC236}">
                <a16:creationId xmlns:a16="http://schemas.microsoft.com/office/drawing/2014/main" id="{D61B8CE7-4B98-E351-A39B-A9EB75450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088" y="1964716"/>
            <a:ext cx="3028950" cy="1504950"/>
          </a:xfrm>
          <a:prstGeom prst="rect">
            <a:avLst/>
          </a:prstGeom>
        </p:spPr>
      </p:pic>
    </p:spTree>
    <p:extLst>
      <p:ext uri="{BB962C8B-B14F-4D97-AF65-F5344CB8AC3E}">
        <p14:creationId xmlns:p14="http://schemas.microsoft.com/office/powerpoint/2010/main" val="135469938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173" y="405522"/>
            <a:ext cx="8596668" cy="1320800"/>
          </a:xfrm>
        </p:spPr>
        <p:txBody>
          <a:bodyPr>
            <a:normAutofit/>
          </a:bodyPr>
          <a:lstStyle/>
          <a:p>
            <a:br>
              <a:rPr lang="fr-FR" i="1" dirty="0">
                <a:latin typeface="Perpetua" panose="02020502060401020303" pitchFamily="18" charset="0"/>
              </a:rPr>
            </a:br>
            <a:endParaRPr lang="fr-FR" dirty="0"/>
          </a:p>
        </p:txBody>
      </p:sp>
      <p:sp>
        <p:nvSpPr>
          <p:cNvPr id="3" name="Espace réservé du contenu 2"/>
          <p:cNvSpPr>
            <a:spLocks noGrp="1"/>
          </p:cNvSpPr>
          <p:nvPr>
            <p:ph idx="1"/>
          </p:nvPr>
        </p:nvSpPr>
        <p:spPr>
          <a:xfrm>
            <a:off x="2432137" y="1474213"/>
            <a:ext cx="7327726" cy="4824536"/>
          </a:xfrm>
        </p:spPr>
        <p:txBody>
          <a:bodyPr>
            <a:normAutofit/>
          </a:bodyPr>
          <a:lstStyle/>
          <a:p>
            <a:pPr marL="0" indent="0">
              <a:spcBef>
                <a:spcPts val="0"/>
              </a:spcBef>
              <a:buNone/>
            </a:pPr>
            <a:endParaRPr lang="fr-FR" sz="2800" dirty="0">
              <a:latin typeface="Centaur" panose="02030504050205020304" pitchFamily="18" charset="0"/>
            </a:endParaRPr>
          </a:p>
          <a:p>
            <a:pPr marL="0" indent="0">
              <a:spcBef>
                <a:spcPts val="0"/>
              </a:spcBef>
              <a:buNone/>
            </a:pPr>
            <a:r>
              <a:rPr lang="fr-FR" sz="2800" dirty="0">
                <a:latin typeface="Centaur" panose="02030504050205020304" pitchFamily="18" charset="0"/>
              </a:rPr>
              <a:t>«  Ce que les tests d’intelligence mesurent, ce que nous espérions qu’ils mesurent, est quelque chose de beaucoup plus important : </a:t>
            </a:r>
            <a:r>
              <a:rPr lang="fr-FR" sz="2800" dirty="0">
                <a:solidFill>
                  <a:srgbClr val="0070C0"/>
                </a:solidFill>
                <a:latin typeface="Centaur" panose="02030504050205020304" pitchFamily="18" charset="0"/>
              </a:rPr>
              <a:t>la capacité d’un individu de comprendre le monde qui l’entoure et ses ressources pour faire face aux défis qu’il lui présente. </a:t>
            </a:r>
            <a:r>
              <a:rPr lang="fr-FR" sz="2800" dirty="0">
                <a:latin typeface="Centaur" panose="02030504050205020304" pitchFamily="18" charset="0"/>
              </a:rPr>
              <a:t>»</a:t>
            </a:r>
          </a:p>
          <a:p>
            <a:pPr marL="0" indent="0" algn="just">
              <a:buNone/>
            </a:pPr>
            <a:endParaRPr lang="fr-FR" sz="800" dirty="0">
              <a:latin typeface="French Script MT" panose="03020402040607040605" pitchFamily="66" charset="0"/>
            </a:endParaRPr>
          </a:p>
          <a:p>
            <a:pPr marL="0" indent="0" algn="just">
              <a:buNone/>
            </a:pPr>
            <a:r>
              <a:rPr lang="fr-FR" sz="1600" b="1" dirty="0">
                <a:latin typeface="Perpetua" panose="02020502060401020303" pitchFamily="18" charset="0"/>
              </a:rPr>
              <a:t>                                                   </a:t>
            </a:r>
          </a:p>
          <a:p>
            <a:pPr marL="0" indent="0" algn="just">
              <a:buNone/>
            </a:pPr>
            <a:endParaRPr lang="fr-FR" sz="1600" b="1" dirty="0">
              <a:latin typeface="Perpetua" panose="02020502060401020303" pitchFamily="18" charset="0"/>
            </a:endParaRPr>
          </a:p>
          <a:p>
            <a:pPr marL="0" indent="0" algn="just">
              <a:buNone/>
            </a:pPr>
            <a:r>
              <a:rPr lang="fr-FR" sz="2000" b="1" dirty="0">
                <a:latin typeface="Perpetua" panose="02020502060401020303" pitchFamily="18" charset="0"/>
              </a:rPr>
              <a:t>       </a:t>
            </a:r>
            <a:r>
              <a:rPr lang="fr-FR" sz="2400" dirty="0">
                <a:solidFill>
                  <a:schemeClr val="tx1">
                    <a:lumMod val="65000"/>
                    <a:lumOff val="35000"/>
                  </a:schemeClr>
                </a:solidFill>
                <a:latin typeface="Perpetua" panose="02020502060401020303" pitchFamily="18" charset="0"/>
              </a:rPr>
              <a:t>Wechsler, 1975</a:t>
            </a:r>
          </a:p>
        </p:txBody>
      </p:sp>
      <p:sp>
        <p:nvSpPr>
          <p:cNvPr id="5" name="Bulle narrative : rectangle à coins arrondis 4"/>
          <p:cNvSpPr/>
          <p:nvPr/>
        </p:nvSpPr>
        <p:spPr>
          <a:xfrm>
            <a:off x="2025724" y="1905000"/>
            <a:ext cx="7886700" cy="2532112"/>
          </a:xfrm>
          <a:prstGeom prst="wedgeRoundRectCallout">
            <a:avLst>
              <a:gd name="adj1" fmla="val -28437"/>
              <a:gd name="adj2" fmla="val 73572"/>
              <a:gd name="adj3" fmla="val 1666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Résultat de recherche d'images pour &quot;enfant qui réfléchi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733" y="4794469"/>
            <a:ext cx="2391916" cy="1444271"/>
          </a:xfrm>
          <a:prstGeom prst="rect">
            <a:avLst/>
          </a:prstGeom>
          <a:noFill/>
          <a:extLst>
            <a:ext uri="{909E8E84-426E-40DD-AFC4-6F175D3DCCD1}">
              <a14:hiddenFill xmlns:a14="http://schemas.microsoft.com/office/drawing/2010/main">
                <a:solidFill>
                  <a:srgbClr val="FFFFFF"/>
                </a:solidFill>
              </a14:hiddenFill>
            </a:ext>
          </a:extLst>
        </p:spPr>
      </p:pic>
      <p:sp>
        <p:nvSpPr>
          <p:cNvPr id="4" name="Titre 1">
            <a:extLst>
              <a:ext uri="{FF2B5EF4-FFF2-40B4-BE49-F238E27FC236}">
                <a16:creationId xmlns:a16="http://schemas.microsoft.com/office/drawing/2014/main" id="{ED2F9E08-82E7-640D-8FFE-A16A38CFBFE5}"/>
              </a:ext>
            </a:extLst>
          </p:cNvPr>
          <p:cNvSpPr txBox="1">
            <a:spLocks/>
          </p:cNvSpPr>
          <p:nvPr/>
        </p:nvSpPr>
        <p:spPr>
          <a:xfrm>
            <a:off x="1035413" y="396132"/>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Avant de parler de troubles…</a:t>
            </a:r>
            <a:br>
              <a:rPr lang="fr-FR" dirty="0"/>
            </a:br>
            <a:r>
              <a:rPr lang="fr-FR" i="1" dirty="0"/>
              <a:t>Le bilan psychologique</a:t>
            </a:r>
          </a:p>
        </p:txBody>
      </p:sp>
    </p:spTree>
    <p:extLst>
      <p:ext uri="{BB962C8B-B14F-4D97-AF65-F5344CB8AC3E}">
        <p14:creationId xmlns:p14="http://schemas.microsoft.com/office/powerpoint/2010/main" val="99560959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08C650-1F6D-4033-85A1-95D4B0853F52}"/>
              </a:ext>
            </a:extLst>
          </p:cNvPr>
          <p:cNvSpPr>
            <a:spLocks noGrp="1"/>
          </p:cNvSpPr>
          <p:nvPr>
            <p:ph type="title"/>
          </p:nvPr>
        </p:nvSpPr>
        <p:spPr>
          <a:xfrm>
            <a:off x="2152650" y="365127"/>
            <a:ext cx="7886700" cy="831626"/>
          </a:xfrm>
        </p:spPr>
        <p:txBody>
          <a:bodyPr>
            <a:normAutofit/>
          </a:bodyPr>
          <a:lstStyle/>
          <a:p>
            <a:pPr algn="ctr"/>
            <a:r>
              <a:rPr lang="fr-FR" sz="4400" b="1" dirty="0">
                <a:solidFill>
                  <a:srgbClr val="00B0F0"/>
                </a:solidFill>
                <a:latin typeface="Gabriola" panose="04040605051002020D02" pitchFamily="82" charset="0"/>
              </a:rPr>
              <a:t>Une source d’informations cliniques </a:t>
            </a:r>
          </a:p>
        </p:txBody>
      </p:sp>
      <p:sp>
        <p:nvSpPr>
          <p:cNvPr id="3" name="Espace réservé du pied de page 2">
            <a:extLst>
              <a:ext uri="{FF2B5EF4-FFF2-40B4-BE49-F238E27FC236}">
                <a16:creationId xmlns:a16="http://schemas.microsoft.com/office/drawing/2014/main" id="{C9104150-5E70-4869-B2CC-BA892AED48F4}"/>
              </a:ext>
            </a:extLst>
          </p:cNvPr>
          <p:cNvSpPr>
            <a:spLocks noGrp="1"/>
          </p:cNvSpPr>
          <p:nvPr>
            <p:ph type="ftr" sz="quarter" idx="11"/>
          </p:nvPr>
        </p:nvSpPr>
        <p:spPr/>
        <p:txBody>
          <a:bodyPr/>
          <a:lstStyle/>
          <a:p>
            <a:r>
              <a:rPr lang="fr-FR"/>
              <a:t>S. Lefebvre </a:t>
            </a:r>
          </a:p>
        </p:txBody>
      </p:sp>
      <p:sp>
        <p:nvSpPr>
          <p:cNvPr id="6" name="ZoneTexte 5">
            <a:extLst>
              <a:ext uri="{FF2B5EF4-FFF2-40B4-BE49-F238E27FC236}">
                <a16:creationId xmlns:a16="http://schemas.microsoft.com/office/drawing/2014/main" id="{195260CB-52D2-489D-9B68-D6A735FF7743}"/>
              </a:ext>
            </a:extLst>
          </p:cNvPr>
          <p:cNvSpPr txBox="1"/>
          <p:nvPr/>
        </p:nvSpPr>
        <p:spPr>
          <a:xfrm>
            <a:off x="571500" y="1243304"/>
            <a:ext cx="10401300" cy="5663089"/>
          </a:xfrm>
          <a:prstGeom prst="rect">
            <a:avLst/>
          </a:prstGeom>
          <a:noFill/>
        </p:spPr>
        <p:txBody>
          <a:bodyPr wrap="square" rtlCol="0">
            <a:spAutoFit/>
          </a:bodyPr>
          <a:lstStyle/>
          <a:p>
            <a:pPr marL="285750" indent="-285750">
              <a:buFont typeface="Wingdings" panose="05000000000000000000" pitchFamily="2" charset="2"/>
              <a:buChar char="v"/>
            </a:pPr>
            <a:r>
              <a:rPr lang="fr-FR" b="1" dirty="0">
                <a:solidFill>
                  <a:srgbClr val="0070C0"/>
                </a:solidFill>
                <a:latin typeface="+mj-lt"/>
              </a:rPr>
              <a:t>Compréhension de la tâche : </a:t>
            </a:r>
            <a:r>
              <a:rPr lang="fr-FR" dirty="0">
                <a:latin typeface="+mj-lt"/>
              </a:rPr>
              <a:t>objectif du bilan, compréhension des consignes</a:t>
            </a:r>
          </a:p>
          <a:p>
            <a:pPr marL="285750" indent="-285750">
              <a:buFont typeface="Wingdings" panose="05000000000000000000" pitchFamily="2" charset="2"/>
              <a:buChar char="v"/>
            </a:pPr>
            <a:r>
              <a:rPr lang="fr-FR" b="1" dirty="0">
                <a:solidFill>
                  <a:srgbClr val="0070C0"/>
                </a:solidFill>
                <a:latin typeface="+mj-lt"/>
              </a:rPr>
              <a:t>Intérêt et motivation </a:t>
            </a:r>
            <a:r>
              <a:rPr lang="fr-FR" dirty="0">
                <a:solidFill>
                  <a:srgbClr val="0070C0"/>
                </a:solidFill>
                <a:latin typeface="+mj-lt"/>
              </a:rPr>
              <a:t>: </a:t>
            </a:r>
            <a:r>
              <a:rPr lang="fr-FR" dirty="0">
                <a:latin typeface="+mj-lt"/>
              </a:rPr>
              <a:t>implication dans la tâche, réaction face à la difficulté, la pression temporelle, la répétition </a:t>
            </a:r>
          </a:p>
          <a:p>
            <a:pPr marL="285750" indent="-285750">
              <a:buFont typeface="Wingdings" panose="05000000000000000000" pitchFamily="2" charset="2"/>
              <a:buChar char="v"/>
            </a:pPr>
            <a:r>
              <a:rPr lang="fr-FR" b="1" dirty="0">
                <a:solidFill>
                  <a:srgbClr val="0070C0"/>
                </a:solidFill>
                <a:latin typeface="+mj-lt"/>
              </a:rPr>
              <a:t>Humeur générale </a:t>
            </a:r>
            <a:r>
              <a:rPr lang="fr-FR" dirty="0">
                <a:solidFill>
                  <a:srgbClr val="0070C0"/>
                </a:solidFill>
                <a:latin typeface="+mj-lt"/>
              </a:rPr>
              <a:t>: </a:t>
            </a:r>
            <a:r>
              <a:rPr lang="fr-FR" dirty="0">
                <a:latin typeface="+mj-lt"/>
              </a:rPr>
              <a:t>en début et au fil de l’examen</a:t>
            </a:r>
          </a:p>
          <a:p>
            <a:pPr marL="285750" indent="-285750">
              <a:buFont typeface="Wingdings" panose="05000000000000000000" pitchFamily="2" charset="2"/>
              <a:buChar char="v"/>
            </a:pPr>
            <a:r>
              <a:rPr lang="fr-FR" b="1" dirty="0">
                <a:solidFill>
                  <a:srgbClr val="0070C0"/>
                </a:solidFill>
                <a:latin typeface="+mj-lt"/>
              </a:rPr>
              <a:t>Réactions émotionnelles </a:t>
            </a:r>
            <a:r>
              <a:rPr lang="fr-FR" dirty="0">
                <a:solidFill>
                  <a:srgbClr val="0070C0"/>
                </a:solidFill>
                <a:latin typeface="+mj-lt"/>
              </a:rPr>
              <a:t>: </a:t>
            </a:r>
            <a:r>
              <a:rPr lang="fr-FR" dirty="0">
                <a:latin typeface="+mj-lt"/>
              </a:rPr>
              <a:t>anxiété de performance, jubilation, arrogance, frustration, persévérance …</a:t>
            </a:r>
          </a:p>
          <a:p>
            <a:pPr marL="285750" indent="-285750">
              <a:buFont typeface="Wingdings" panose="05000000000000000000" pitchFamily="2" charset="2"/>
              <a:buChar char="v"/>
            </a:pPr>
            <a:r>
              <a:rPr lang="fr-FR" b="1" dirty="0">
                <a:solidFill>
                  <a:srgbClr val="0070C0"/>
                </a:solidFill>
                <a:latin typeface="+mj-lt"/>
              </a:rPr>
              <a:t>Contrôle attentionnel </a:t>
            </a:r>
            <a:r>
              <a:rPr lang="fr-FR" dirty="0">
                <a:solidFill>
                  <a:srgbClr val="0070C0"/>
                </a:solidFill>
                <a:latin typeface="+mj-lt"/>
              </a:rPr>
              <a:t>: </a:t>
            </a:r>
            <a:r>
              <a:rPr lang="fr-FR" dirty="0">
                <a:latin typeface="+mj-lt"/>
              </a:rPr>
              <a:t>soutenue, focalisée, dans la durée, distracteurs, pensées parasites, impulsivité, précipitation …</a:t>
            </a:r>
          </a:p>
          <a:p>
            <a:pPr marL="285750" indent="-285750">
              <a:buFont typeface="Wingdings" panose="05000000000000000000" pitchFamily="2" charset="2"/>
              <a:buChar char="v"/>
            </a:pPr>
            <a:r>
              <a:rPr lang="fr-FR" b="1" dirty="0">
                <a:solidFill>
                  <a:srgbClr val="0070C0"/>
                </a:solidFill>
                <a:latin typeface="+mj-lt"/>
              </a:rPr>
              <a:t>Mémoire</a:t>
            </a:r>
            <a:r>
              <a:rPr lang="fr-FR" dirty="0">
                <a:solidFill>
                  <a:srgbClr val="0070C0"/>
                </a:solidFill>
                <a:latin typeface="+mj-lt"/>
              </a:rPr>
              <a:t> : </a:t>
            </a:r>
            <a:r>
              <a:rPr lang="fr-FR" dirty="0">
                <a:latin typeface="+mj-lt"/>
              </a:rPr>
              <a:t>déperdition de consigne, répétition, digression, contamination, persévération …</a:t>
            </a:r>
          </a:p>
          <a:p>
            <a:pPr marL="285750" indent="-285750">
              <a:buFont typeface="Wingdings" panose="05000000000000000000" pitchFamily="2" charset="2"/>
              <a:buChar char="v"/>
            </a:pPr>
            <a:r>
              <a:rPr lang="fr-FR" b="1" dirty="0">
                <a:solidFill>
                  <a:srgbClr val="0070C0"/>
                </a:solidFill>
                <a:latin typeface="+mj-lt"/>
              </a:rPr>
              <a:t>Stratégies et styles de performance </a:t>
            </a:r>
            <a:r>
              <a:rPr lang="fr-FR" dirty="0">
                <a:solidFill>
                  <a:srgbClr val="0070C0"/>
                </a:solidFill>
                <a:latin typeface="+mj-lt"/>
              </a:rPr>
              <a:t>: </a:t>
            </a:r>
            <a:r>
              <a:rPr lang="fr-FR" dirty="0">
                <a:latin typeface="+mj-lt"/>
              </a:rPr>
              <a:t>essais erreurs, analytique, approximation, perfectionniste</a:t>
            </a:r>
          </a:p>
          <a:p>
            <a:pPr marL="285750" indent="-285750">
              <a:buFont typeface="Wingdings" panose="05000000000000000000" pitchFamily="2" charset="2"/>
              <a:buChar char="v"/>
            </a:pPr>
            <a:r>
              <a:rPr lang="fr-FR" b="1" dirty="0">
                <a:solidFill>
                  <a:srgbClr val="0070C0"/>
                </a:solidFill>
                <a:latin typeface="+mj-lt"/>
              </a:rPr>
              <a:t>Autocritique</a:t>
            </a:r>
            <a:r>
              <a:rPr lang="fr-FR" dirty="0">
                <a:solidFill>
                  <a:srgbClr val="0070C0"/>
                </a:solidFill>
                <a:latin typeface="+mj-lt"/>
              </a:rPr>
              <a:t> : </a:t>
            </a:r>
            <a:r>
              <a:rPr lang="fr-FR" dirty="0">
                <a:latin typeface="+mj-lt"/>
              </a:rPr>
              <a:t>sur ou sous-estimation, se rend compte de ses erreurs</a:t>
            </a:r>
          </a:p>
          <a:p>
            <a:pPr marL="285750" indent="-285750">
              <a:buFont typeface="Wingdings" panose="05000000000000000000" pitchFamily="2" charset="2"/>
              <a:buChar char="v"/>
            </a:pPr>
            <a:r>
              <a:rPr lang="fr-FR" b="1" dirty="0">
                <a:solidFill>
                  <a:srgbClr val="0070C0"/>
                </a:solidFill>
                <a:latin typeface="+mj-lt"/>
              </a:rPr>
              <a:t>Fatigabilité</a:t>
            </a:r>
            <a:r>
              <a:rPr lang="fr-FR" dirty="0">
                <a:solidFill>
                  <a:srgbClr val="0070C0"/>
                </a:solidFill>
                <a:latin typeface="+mj-lt"/>
              </a:rPr>
              <a:t> : </a:t>
            </a:r>
            <a:r>
              <a:rPr lang="fr-FR" dirty="0">
                <a:latin typeface="+mj-lt"/>
              </a:rPr>
              <a:t>variances au court de l’examen</a:t>
            </a:r>
          </a:p>
          <a:p>
            <a:pPr marL="285750" indent="-285750">
              <a:buFont typeface="Wingdings" panose="05000000000000000000" pitchFamily="2" charset="2"/>
              <a:buChar char="v"/>
            </a:pPr>
            <a:r>
              <a:rPr lang="fr-FR" b="1" dirty="0">
                <a:solidFill>
                  <a:srgbClr val="0070C0"/>
                </a:solidFill>
                <a:latin typeface="+mj-lt"/>
              </a:rPr>
              <a:t>Réactions motrices </a:t>
            </a:r>
            <a:r>
              <a:rPr lang="fr-FR" dirty="0">
                <a:solidFill>
                  <a:srgbClr val="0070C0"/>
                </a:solidFill>
                <a:latin typeface="+mj-lt"/>
              </a:rPr>
              <a:t>: </a:t>
            </a:r>
            <a:r>
              <a:rPr lang="fr-FR" dirty="0">
                <a:latin typeface="+mj-lt"/>
              </a:rPr>
              <a:t>CNV, mimiques, agitation globale, tremblements, voix …</a:t>
            </a:r>
          </a:p>
          <a:p>
            <a:pPr marL="285750" indent="-285750">
              <a:buFont typeface="Wingdings" panose="05000000000000000000" pitchFamily="2" charset="2"/>
              <a:buChar char="v"/>
            </a:pPr>
            <a:r>
              <a:rPr lang="fr-FR" b="1" dirty="0">
                <a:solidFill>
                  <a:srgbClr val="0070C0"/>
                </a:solidFill>
                <a:latin typeface="+mj-lt"/>
              </a:rPr>
              <a:t>Langage</a:t>
            </a:r>
            <a:r>
              <a:rPr lang="fr-FR" dirty="0">
                <a:solidFill>
                  <a:srgbClr val="0070C0"/>
                </a:solidFill>
                <a:latin typeface="+mj-lt"/>
              </a:rPr>
              <a:t> : </a:t>
            </a:r>
            <a:r>
              <a:rPr lang="fr-FR" dirty="0">
                <a:latin typeface="+mj-lt"/>
              </a:rPr>
              <a:t>fluence, articulation, précision du lexique, syntaxe, écholalie, coqs à l’âne …</a:t>
            </a:r>
          </a:p>
          <a:p>
            <a:pPr marL="285750" indent="-285750">
              <a:buFont typeface="Wingdings" panose="05000000000000000000" pitchFamily="2" charset="2"/>
              <a:buChar char="v"/>
            </a:pPr>
            <a:r>
              <a:rPr lang="fr-FR" b="1" dirty="0">
                <a:solidFill>
                  <a:srgbClr val="0070C0"/>
                </a:solidFill>
                <a:latin typeface="+mj-lt"/>
              </a:rPr>
              <a:t>Attitude à l’égard du clinicien </a:t>
            </a:r>
            <a:r>
              <a:rPr lang="fr-FR" dirty="0">
                <a:solidFill>
                  <a:srgbClr val="0070C0"/>
                </a:solidFill>
                <a:latin typeface="+mj-lt"/>
              </a:rPr>
              <a:t>: </a:t>
            </a:r>
            <a:r>
              <a:rPr lang="fr-FR" dirty="0">
                <a:latin typeface="+mj-lt"/>
              </a:rPr>
              <a:t>recherche d’approbation, de confirmation, adhésion, docilité, agressif, moqueur, indifférent, méfiant, fuyant, sensible à l’étayage, à l’humour … </a:t>
            </a:r>
          </a:p>
          <a:p>
            <a:pPr algn="r"/>
            <a:r>
              <a:rPr lang="fr-FR" sz="2800" dirty="0">
                <a:solidFill>
                  <a:srgbClr val="7030A0"/>
                </a:solidFill>
                <a:latin typeface="Gabriola" panose="04040605051002020D02" pitchFamily="82" charset="0"/>
              </a:rPr>
              <a:t>                                                                               Jacques  Grégoire</a:t>
            </a:r>
          </a:p>
          <a:p>
            <a:pPr marL="285750" indent="-285750">
              <a:buFont typeface="Wingdings" panose="05000000000000000000" pitchFamily="2" charset="2"/>
              <a:buChar char="v"/>
            </a:pPr>
            <a:endParaRPr lang="fr-FR" sz="1400" dirty="0">
              <a:latin typeface="+mj-lt"/>
            </a:endParaRPr>
          </a:p>
          <a:p>
            <a:pPr marL="285750" indent="-285750">
              <a:buFont typeface="Wingdings" panose="05000000000000000000" pitchFamily="2" charset="2"/>
              <a:buChar char="v"/>
            </a:pPr>
            <a:endParaRPr lang="fr-FR" sz="1400" dirty="0">
              <a:solidFill>
                <a:schemeClr val="tx1">
                  <a:lumMod val="95000"/>
                  <a:lumOff val="5000"/>
                </a:schemeClr>
              </a:solidFill>
              <a:latin typeface="+mj-lt"/>
            </a:endParaRPr>
          </a:p>
        </p:txBody>
      </p:sp>
    </p:spTree>
    <p:extLst>
      <p:ext uri="{BB962C8B-B14F-4D97-AF65-F5344CB8AC3E}">
        <p14:creationId xmlns:p14="http://schemas.microsoft.com/office/powerpoint/2010/main" val="110750521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5560" y="260649"/>
            <a:ext cx="7886700" cy="720080"/>
          </a:xfrm>
        </p:spPr>
        <p:txBody>
          <a:bodyPr/>
          <a:lstStyle/>
          <a:p>
            <a:pPr algn="ctr"/>
            <a:r>
              <a:rPr lang="fr-FR" b="1" dirty="0">
                <a:solidFill>
                  <a:srgbClr val="0070C0"/>
                </a:solidFill>
                <a:latin typeface="Gabriola" panose="04040605051002020D02" pitchFamily="82" charset="0"/>
              </a:rPr>
              <a:t>Les indices principaux de la </a:t>
            </a:r>
            <a:r>
              <a:rPr lang="fr-FR" b="1" dirty="0">
                <a:solidFill>
                  <a:srgbClr val="7030A0"/>
                </a:solidFill>
                <a:latin typeface="Gabriola" panose="04040605051002020D02" pitchFamily="82" charset="0"/>
                <a:hlinkClick r:id="rId2" action="ppaction://hlinkfile"/>
              </a:rPr>
              <a:t>WISC  V</a:t>
            </a:r>
            <a:r>
              <a:rPr lang="fr-FR" b="1" dirty="0">
                <a:solidFill>
                  <a:srgbClr val="7030A0"/>
                </a:solidFill>
                <a:latin typeface="Gabriola" panose="04040605051002020D02" pitchFamily="82" charset="0"/>
              </a:rPr>
              <a:t>  </a:t>
            </a:r>
            <a:r>
              <a:rPr lang="fr-FR" sz="2000" b="1" dirty="0">
                <a:solidFill>
                  <a:srgbClr val="7030A0"/>
                </a:solidFill>
                <a:latin typeface="Perpetua" panose="02020502060401020303" pitchFamily="18" charset="0"/>
              </a:rPr>
              <a:t>(6 ans à 16 ans 11 mois)</a:t>
            </a:r>
            <a:r>
              <a:rPr lang="fr-FR" sz="2800" b="1" dirty="0">
                <a:solidFill>
                  <a:srgbClr val="7030A0"/>
                </a:solidFill>
                <a:latin typeface="Perpetua" panose="02020502060401020303" pitchFamily="18" charset="0"/>
              </a:rPr>
              <a:t> </a:t>
            </a:r>
            <a:endParaRPr lang="fr-FR" sz="2000" b="1" dirty="0">
              <a:latin typeface="Perpetua" panose="02020502060401020303" pitchFamily="18" charset="0"/>
            </a:endParaRPr>
          </a:p>
        </p:txBody>
      </p:sp>
      <p:graphicFrame>
        <p:nvGraphicFramePr>
          <p:cNvPr id="3" name="Diagramme 2"/>
          <p:cNvGraphicFramePr/>
          <p:nvPr>
            <p:extLst>
              <p:ext uri="{D42A27DB-BD31-4B8C-83A1-F6EECF244321}">
                <p14:modId xmlns:p14="http://schemas.microsoft.com/office/powerpoint/2010/main" val="3681382259"/>
              </p:ext>
            </p:extLst>
          </p:nvPr>
        </p:nvGraphicFramePr>
        <p:xfrm>
          <a:off x="2126562" y="1196753"/>
          <a:ext cx="8064896" cy="5328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 coins arrondis 11"/>
          <p:cNvSpPr/>
          <p:nvPr/>
        </p:nvSpPr>
        <p:spPr>
          <a:xfrm>
            <a:off x="4862352" y="4609937"/>
            <a:ext cx="936104" cy="504056"/>
          </a:xfrm>
          <a:prstGeom prst="roundRect">
            <a:avLst/>
          </a:prstGeom>
          <a:solidFill>
            <a:srgbClr val="CEA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latin typeface="Perpetua" panose="02020502060401020303" pitchFamily="18" charset="0"/>
              </a:rPr>
              <a:t>IMT</a:t>
            </a:r>
          </a:p>
        </p:txBody>
      </p:sp>
      <p:sp>
        <p:nvSpPr>
          <p:cNvPr id="13" name="ZoneTexte 12"/>
          <p:cNvSpPr txBox="1"/>
          <p:nvPr/>
        </p:nvSpPr>
        <p:spPr>
          <a:xfrm>
            <a:off x="6420988" y="5426364"/>
            <a:ext cx="1586015" cy="1077218"/>
          </a:xfrm>
          <a:prstGeom prst="rect">
            <a:avLst/>
          </a:prstGeom>
          <a:noFill/>
          <a:ln>
            <a:solidFill>
              <a:schemeClr val="accent6">
                <a:lumMod val="75000"/>
              </a:schemeClr>
            </a:solidFill>
          </a:ln>
        </p:spPr>
        <p:txBody>
          <a:bodyPr wrap="square" rtlCol="0">
            <a:spAutoFit/>
          </a:bodyPr>
          <a:lstStyle/>
          <a:p>
            <a:pPr lvl="0" algn="ctr"/>
            <a:r>
              <a:rPr lang="fr-FR" sz="1600" b="1" dirty="0">
                <a:solidFill>
                  <a:schemeClr val="tx1">
                    <a:lumMod val="50000"/>
                    <a:lumOff val="50000"/>
                  </a:schemeClr>
                </a:solidFill>
                <a:latin typeface="Perpetua" panose="02020502060401020303" pitchFamily="18" charset="0"/>
              </a:rPr>
              <a:t>MIM </a:t>
            </a:r>
            <a:r>
              <a:rPr lang="fr-FR" sz="1600" dirty="0">
                <a:latin typeface="Perpetua" panose="02020502060401020303" pitchFamily="18" charset="0"/>
              </a:rPr>
              <a:t>: mémoire de travail visuelle, résistance aux interférences</a:t>
            </a:r>
            <a:endParaRPr lang="fr-FR" sz="1600" dirty="0">
              <a:solidFill>
                <a:srgbClr val="7030A0"/>
              </a:solidFill>
              <a:latin typeface="Perpetua" panose="02020502060401020303" pitchFamily="18" charset="0"/>
            </a:endParaRPr>
          </a:p>
        </p:txBody>
      </p:sp>
      <p:sp>
        <p:nvSpPr>
          <p:cNvPr id="14" name="ZoneTexte 13"/>
          <p:cNvSpPr txBox="1"/>
          <p:nvPr/>
        </p:nvSpPr>
        <p:spPr>
          <a:xfrm>
            <a:off x="8380805" y="5733257"/>
            <a:ext cx="1794620" cy="830997"/>
          </a:xfrm>
          <a:prstGeom prst="rect">
            <a:avLst/>
          </a:prstGeom>
          <a:noFill/>
          <a:ln>
            <a:solidFill>
              <a:schemeClr val="accent6">
                <a:lumMod val="75000"/>
              </a:schemeClr>
            </a:solidFill>
          </a:ln>
        </p:spPr>
        <p:txBody>
          <a:bodyPr wrap="square" rtlCol="0">
            <a:spAutoFit/>
          </a:bodyPr>
          <a:lstStyle/>
          <a:p>
            <a:pPr lvl="0" algn="ctr"/>
            <a:r>
              <a:rPr lang="fr-FR" sz="1600" b="1" dirty="0">
                <a:solidFill>
                  <a:schemeClr val="tx1">
                    <a:lumMod val="50000"/>
                    <a:lumOff val="50000"/>
                  </a:schemeClr>
                </a:solidFill>
                <a:latin typeface="Perpetua" panose="02020502060401020303" pitchFamily="18" charset="0"/>
              </a:rPr>
              <a:t>SLC </a:t>
            </a:r>
            <a:r>
              <a:rPr lang="fr-FR" sz="1600" dirty="0">
                <a:latin typeface="Perpetua" panose="02020502060401020303" pitchFamily="18" charset="0"/>
              </a:rPr>
              <a:t>: traitement mental de données alpha numériques</a:t>
            </a:r>
            <a:endParaRPr lang="fr-FR" sz="1600" dirty="0">
              <a:solidFill>
                <a:srgbClr val="7030A0"/>
              </a:solidFill>
              <a:latin typeface="Perpetua" panose="02020502060401020303" pitchFamily="18" charset="0"/>
            </a:endParaRPr>
          </a:p>
        </p:txBody>
      </p:sp>
      <p:cxnSp>
        <p:nvCxnSpPr>
          <p:cNvPr id="19" name="Connecteur droit 18"/>
          <p:cNvCxnSpPr>
            <a:cxnSpLocks/>
            <a:endCxn id="13" idx="1"/>
          </p:cNvCxnSpPr>
          <p:nvPr/>
        </p:nvCxnSpPr>
        <p:spPr>
          <a:xfrm>
            <a:off x="6078911" y="5964973"/>
            <a:ext cx="342077"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a:cxnSpLocks/>
            <a:endCxn id="14" idx="1"/>
          </p:cNvCxnSpPr>
          <p:nvPr/>
        </p:nvCxnSpPr>
        <p:spPr>
          <a:xfrm>
            <a:off x="8007003" y="6148755"/>
            <a:ext cx="373803" cy="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638750" y="5589241"/>
            <a:ext cx="1440160" cy="830997"/>
          </a:xfrm>
          <a:prstGeom prst="rect">
            <a:avLst/>
          </a:prstGeom>
          <a:noFill/>
          <a:ln>
            <a:solidFill>
              <a:schemeClr val="accent6">
                <a:lumMod val="75000"/>
              </a:schemeClr>
            </a:solidFill>
          </a:ln>
        </p:spPr>
        <p:txBody>
          <a:bodyPr wrap="square" rtlCol="0">
            <a:spAutoFit/>
          </a:bodyPr>
          <a:lstStyle/>
          <a:p>
            <a:pPr lvl="0" algn="ctr"/>
            <a:r>
              <a:rPr lang="fr-FR" sz="1600" b="1" dirty="0">
                <a:solidFill>
                  <a:schemeClr val="tx1">
                    <a:lumMod val="50000"/>
                    <a:lumOff val="50000"/>
                  </a:schemeClr>
                </a:solidFill>
                <a:latin typeface="Perpetua" panose="02020502060401020303" pitchFamily="18" charset="0"/>
              </a:rPr>
              <a:t>MCH </a:t>
            </a:r>
            <a:r>
              <a:rPr lang="fr-FR" sz="1600" dirty="0">
                <a:latin typeface="Perpetua" panose="02020502060401020303" pitchFamily="18" charset="0"/>
              </a:rPr>
              <a:t>: empan mnésique auditif immédiat</a:t>
            </a:r>
            <a:endParaRPr lang="fr-FR" sz="1600" dirty="0">
              <a:solidFill>
                <a:srgbClr val="7030A0"/>
              </a:solidFill>
              <a:latin typeface="Perpetua" panose="02020502060401020303" pitchFamily="18" charset="0"/>
            </a:endParaRPr>
          </a:p>
        </p:txBody>
      </p:sp>
      <p:cxnSp>
        <p:nvCxnSpPr>
          <p:cNvPr id="20" name="Connecteur droit 19"/>
          <p:cNvCxnSpPr>
            <a:cxnSpLocks/>
          </p:cNvCxnSpPr>
          <p:nvPr/>
        </p:nvCxnSpPr>
        <p:spPr>
          <a:xfrm flipV="1">
            <a:off x="5330404" y="5113994"/>
            <a:ext cx="0" cy="475246"/>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0872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135560" y="476673"/>
            <a:ext cx="7886700" cy="615601"/>
          </a:xfrm>
          <a:prstGeom prst="rect">
            <a:avLst/>
          </a:prstGeom>
        </p:spPr>
        <p:txBody>
          <a:bodyP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4000" b="1" dirty="0">
                <a:solidFill>
                  <a:srgbClr val="0070C0"/>
                </a:solidFill>
                <a:latin typeface="Gabriola" panose="04040605051002020D02" pitchFamily="82" charset="0"/>
              </a:rPr>
              <a:t>Orchestration des différentes composantes cognitives</a:t>
            </a:r>
          </a:p>
        </p:txBody>
      </p:sp>
      <p:grpSp>
        <p:nvGrpSpPr>
          <p:cNvPr id="9" name="Groupe 8"/>
          <p:cNvGrpSpPr/>
          <p:nvPr/>
        </p:nvGrpSpPr>
        <p:grpSpPr>
          <a:xfrm>
            <a:off x="5486988" y="1216521"/>
            <a:ext cx="1599720" cy="1566753"/>
            <a:chOff x="3421824" y="-22086"/>
            <a:chExt cx="1599720" cy="1566753"/>
          </a:xfrm>
        </p:grpSpPr>
        <p:sp>
          <p:nvSpPr>
            <p:cNvPr id="10" name="Rectangle : coins arrondis 9"/>
            <p:cNvSpPr/>
            <p:nvPr/>
          </p:nvSpPr>
          <p:spPr>
            <a:xfrm>
              <a:off x="3421824" y="-22086"/>
              <a:ext cx="1599720" cy="1566753"/>
            </a:xfrm>
            <a:prstGeom prst="roundRect">
              <a:avLst/>
            </a:prstGeom>
            <a:blipFill rotWithShape="0">
              <a:blip r:embed="rId2" cstate="print">
                <a:extLst>
                  <a:ext uri="{28A0092B-C50C-407E-A947-70E740481C1C}">
                    <a14:useLocalDpi xmlns:a14="http://schemas.microsoft.com/office/drawing/2010/main" val="0"/>
                  </a:ext>
                </a:extLst>
              </a:blip>
              <a:srcRect/>
              <a:stretch>
                <a:fillRect t="-2000" b="-2000"/>
              </a:stretch>
            </a:blip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Rectangle : coins arrondis 4"/>
            <p:cNvSpPr txBox="1"/>
            <p:nvPr/>
          </p:nvSpPr>
          <p:spPr>
            <a:xfrm>
              <a:off x="3498307" y="54397"/>
              <a:ext cx="1446754" cy="14137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800" tIns="50800" rIns="50800" bIns="50800" numCol="1" spcCol="1270" anchor="ctr" anchorCtr="0">
              <a:noAutofit/>
            </a:bodyPr>
            <a:lstStyle/>
            <a:p>
              <a:pPr algn="ctr" defTabSz="889000">
                <a:lnSpc>
                  <a:spcPct val="90000"/>
                </a:lnSpc>
                <a:spcBef>
                  <a:spcPct val="0"/>
                </a:spcBef>
                <a:spcAft>
                  <a:spcPct val="35000"/>
                </a:spcAft>
              </a:pPr>
              <a:endParaRPr lang="fr-FR" sz="2000" dirty="0">
                <a:latin typeface="Perpetua" panose="02020502060401020303" pitchFamily="18" charset="0"/>
              </a:endParaRPr>
            </a:p>
          </p:txBody>
        </p:sp>
      </p:grpSp>
      <p:grpSp>
        <p:nvGrpSpPr>
          <p:cNvPr id="12" name="Groupe 11"/>
          <p:cNvGrpSpPr/>
          <p:nvPr/>
        </p:nvGrpSpPr>
        <p:grpSpPr>
          <a:xfrm>
            <a:off x="3584198" y="3036010"/>
            <a:ext cx="1506626" cy="1691067"/>
            <a:chOff x="5622163" y="3272459"/>
            <a:chExt cx="1506626" cy="1691067"/>
          </a:xfrm>
        </p:grpSpPr>
        <p:sp>
          <p:nvSpPr>
            <p:cNvPr id="13" name="Rectangle : coins arrondis 12"/>
            <p:cNvSpPr/>
            <p:nvPr/>
          </p:nvSpPr>
          <p:spPr>
            <a:xfrm>
              <a:off x="5622163" y="3272459"/>
              <a:ext cx="1506626" cy="1691067"/>
            </a:xfrm>
            <a:prstGeom prst="roundRect">
              <a:avLst/>
            </a:prstGeom>
            <a:blipFill rotWithShape="0">
              <a:blip r:embed="rId3" cstate="print">
                <a:extLst>
                  <a:ext uri="{28A0092B-C50C-407E-A947-70E740481C1C}">
                    <a14:useLocalDpi xmlns:a14="http://schemas.microsoft.com/office/drawing/2010/main" val="0"/>
                  </a:ext>
                </a:extLst>
              </a:blip>
              <a:srcRect/>
              <a:stretch>
                <a:fillRect/>
              </a:stretch>
            </a:blip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 name="Rectangle : coins arrondis 4"/>
            <p:cNvSpPr txBox="1"/>
            <p:nvPr/>
          </p:nvSpPr>
          <p:spPr>
            <a:xfrm>
              <a:off x="5695710" y="3346006"/>
              <a:ext cx="1359532" cy="15439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800" tIns="50800" rIns="50800" bIns="50800" numCol="1" spcCol="1270" anchor="ctr" anchorCtr="0">
              <a:noAutofit/>
            </a:bodyPr>
            <a:lstStyle/>
            <a:p>
              <a:pPr algn="ctr" defTabSz="889000">
                <a:lnSpc>
                  <a:spcPct val="90000"/>
                </a:lnSpc>
                <a:spcBef>
                  <a:spcPct val="0"/>
                </a:spcBef>
                <a:spcAft>
                  <a:spcPct val="35000"/>
                </a:spcAft>
              </a:pPr>
              <a:endParaRPr lang="fr-FR" sz="2000" b="1" dirty="0">
                <a:solidFill>
                  <a:srgbClr val="C00000"/>
                </a:solidFill>
                <a:latin typeface="Perpetua" panose="02020502060401020303" pitchFamily="18" charset="0"/>
              </a:endParaRPr>
            </a:p>
            <a:p>
              <a:pPr algn="ctr" defTabSz="889000">
                <a:lnSpc>
                  <a:spcPct val="90000"/>
                </a:lnSpc>
                <a:spcBef>
                  <a:spcPct val="0"/>
                </a:spcBef>
                <a:spcAft>
                  <a:spcPct val="35000"/>
                </a:spcAft>
              </a:pPr>
              <a:endParaRPr lang="fr-FR" sz="2000" b="1" dirty="0">
                <a:solidFill>
                  <a:srgbClr val="C00000"/>
                </a:solidFill>
                <a:latin typeface="Perpetua" panose="02020502060401020303" pitchFamily="18" charset="0"/>
              </a:endParaRPr>
            </a:p>
            <a:p>
              <a:pPr algn="ctr" defTabSz="889000">
                <a:lnSpc>
                  <a:spcPct val="90000"/>
                </a:lnSpc>
                <a:spcBef>
                  <a:spcPct val="0"/>
                </a:spcBef>
                <a:spcAft>
                  <a:spcPct val="35000"/>
                </a:spcAft>
              </a:pPr>
              <a:endParaRPr lang="fr-FR" sz="2000" b="1" dirty="0">
                <a:solidFill>
                  <a:srgbClr val="C00000"/>
                </a:solidFill>
                <a:latin typeface="Perpetua" panose="02020502060401020303" pitchFamily="18" charset="0"/>
              </a:endParaRPr>
            </a:p>
            <a:p>
              <a:pPr defTabSz="889000">
                <a:lnSpc>
                  <a:spcPct val="90000"/>
                </a:lnSpc>
                <a:spcBef>
                  <a:spcPct val="0"/>
                </a:spcBef>
                <a:spcAft>
                  <a:spcPct val="35000"/>
                </a:spcAft>
              </a:pPr>
              <a:r>
                <a:rPr lang="fr-FR" sz="2000" b="1" dirty="0">
                  <a:solidFill>
                    <a:srgbClr val="C00000"/>
                  </a:solidFill>
                  <a:latin typeface="Perpetua" panose="02020502060401020303" pitchFamily="18" charset="0"/>
                </a:rPr>
                <a:t>    </a:t>
              </a:r>
            </a:p>
            <a:p>
              <a:pPr defTabSz="889000">
                <a:lnSpc>
                  <a:spcPct val="90000"/>
                </a:lnSpc>
                <a:spcBef>
                  <a:spcPct val="0"/>
                </a:spcBef>
                <a:spcAft>
                  <a:spcPct val="35000"/>
                </a:spcAft>
              </a:pPr>
              <a:r>
                <a:rPr lang="fr-FR" sz="2000" b="1">
                  <a:solidFill>
                    <a:srgbClr val="C00000"/>
                  </a:solidFill>
                  <a:latin typeface="Perpetua" panose="02020502060401020303" pitchFamily="18" charset="0"/>
                </a:rPr>
                <a:t>      </a:t>
              </a:r>
              <a:endParaRPr lang="fr-FR" sz="2000" b="1" dirty="0">
                <a:solidFill>
                  <a:srgbClr val="C00000"/>
                </a:solidFill>
                <a:latin typeface="Perpetua" panose="02020502060401020303" pitchFamily="18" charset="0"/>
              </a:endParaRPr>
            </a:p>
          </p:txBody>
        </p:sp>
      </p:grpSp>
      <p:pic>
        <p:nvPicPr>
          <p:cNvPr id="3076" name="Picture 4" descr="Résultats de recherche d'images pour « détective femme dessi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5060" y="3175832"/>
            <a:ext cx="1422756" cy="1422756"/>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3078" name="Picture 6" descr="Résultats de recherche d'images pour « homme architecte dessin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4467" y="2783274"/>
            <a:ext cx="1555550" cy="20740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 coins arrondis 5"/>
          <p:cNvSpPr/>
          <p:nvPr/>
        </p:nvSpPr>
        <p:spPr>
          <a:xfrm>
            <a:off x="7530651" y="2775455"/>
            <a:ext cx="1555550" cy="20740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80" name="Picture 8" descr="Résultats de recherche d'images pour « project manager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2225" y="5019571"/>
            <a:ext cx="2468427" cy="138381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 coins arrondis 14"/>
          <p:cNvSpPr/>
          <p:nvPr/>
        </p:nvSpPr>
        <p:spPr>
          <a:xfrm>
            <a:off x="5062224" y="5020260"/>
            <a:ext cx="2473936" cy="136106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ulle narrative : ronde 15"/>
          <p:cNvSpPr/>
          <p:nvPr/>
        </p:nvSpPr>
        <p:spPr>
          <a:xfrm rot="5771204">
            <a:off x="7871187" y="1135799"/>
            <a:ext cx="815195" cy="1260724"/>
          </a:xfrm>
          <a:prstGeom prst="wedgeEllipseCallout">
            <a:avLst>
              <a:gd name="adj1" fmla="val -38932"/>
              <a:gd name="adj2" fmla="val 10010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Bulle narrative : ronde 20"/>
          <p:cNvSpPr/>
          <p:nvPr/>
        </p:nvSpPr>
        <p:spPr>
          <a:xfrm rot="5771204" flipV="1">
            <a:off x="8661197" y="5039387"/>
            <a:ext cx="913384" cy="1344664"/>
          </a:xfrm>
          <a:prstGeom prst="wedgeEllipseCallout">
            <a:avLst>
              <a:gd name="adj1" fmla="val -115137"/>
              <a:gd name="adj2" fmla="val -1083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Bulle narrative : ronde 21"/>
          <p:cNvSpPr/>
          <p:nvPr/>
        </p:nvSpPr>
        <p:spPr>
          <a:xfrm rot="5771204" flipV="1">
            <a:off x="3265334" y="5137425"/>
            <a:ext cx="913384" cy="1465880"/>
          </a:xfrm>
          <a:prstGeom prst="wedgeEllipseCallout">
            <a:avLst>
              <a:gd name="adj1" fmla="val -101377"/>
              <a:gd name="adj2" fmla="val 90223"/>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Bulle narrative : ronde 22"/>
          <p:cNvSpPr/>
          <p:nvPr/>
        </p:nvSpPr>
        <p:spPr>
          <a:xfrm rot="5771204" flipV="1">
            <a:off x="1986776" y="3311752"/>
            <a:ext cx="1045646" cy="1223344"/>
          </a:xfrm>
          <a:prstGeom prst="wedgeEllipseCallout">
            <a:avLst>
              <a:gd name="adj1" fmla="val -85485"/>
              <a:gd name="adj2" fmla="val 8403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Bulle narrative : ronde 23"/>
          <p:cNvSpPr/>
          <p:nvPr/>
        </p:nvSpPr>
        <p:spPr>
          <a:xfrm rot="5771204" flipH="1" flipV="1">
            <a:off x="3150780" y="1313892"/>
            <a:ext cx="1096287" cy="1174727"/>
          </a:xfrm>
          <a:prstGeom prst="wedgeEllipseCallout">
            <a:avLst>
              <a:gd name="adj1" fmla="val -96506"/>
              <a:gd name="adj2" fmla="val 170308"/>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3338882" y="1639644"/>
            <a:ext cx="720080" cy="523220"/>
          </a:xfrm>
          <a:prstGeom prst="rect">
            <a:avLst/>
          </a:prstGeom>
          <a:noFill/>
        </p:spPr>
        <p:txBody>
          <a:bodyPr wrap="square" rtlCol="0">
            <a:spAutoFit/>
          </a:bodyPr>
          <a:lstStyle/>
          <a:p>
            <a:pPr algn="ctr"/>
            <a:r>
              <a:rPr lang="fr-FR" sz="2800" b="1" dirty="0">
                <a:solidFill>
                  <a:schemeClr val="tx1">
                    <a:lumMod val="50000"/>
                    <a:lumOff val="50000"/>
                  </a:schemeClr>
                </a:solidFill>
                <a:latin typeface="Perpetua" panose="02020502060401020303" pitchFamily="18" charset="0"/>
              </a:rPr>
              <a:t>IRF</a:t>
            </a:r>
          </a:p>
        </p:txBody>
      </p:sp>
      <p:sp>
        <p:nvSpPr>
          <p:cNvPr id="26" name="ZoneTexte 25"/>
          <p:cNvSpPr txBox="1"/>
          <p:nvPr/>
        </p:nvSpPr>
        <p:spPr>
          <a:xfrm>
            <a:off x="7894011" y="1563377"/>
            <a:ext cx="769545" cy="523220"/>
          </a:xfrm>
          <a:prstGeom prst="rect">
            <a:avLst/>
          </a:prstGeom>
          <a:noFill/>
        </p:spPr>
        <p:txBody>
          <a:bodyPr wrap="square" rtlCol="0">
            <a:spAutoFit/>
          </a:bodyPr>
          <a:lstStyle/>
          <a:p>
            <a:pPr algn="ctr"/>
            <a:r>
              <a:rPr lang="fr-FR" sz="2800" b="1" dirty="0">
                <a:solidFill>
                  <a:schemeClr val="accent6">
                    <a:lumMod val="75000"/>
                  </a:schemeClr>
                </a:solidFill>
                <a:latin typeface="Perpetua" panose="02020502060401020303" pitchFamily="18" charset="0"/>
              </a:rPr>
              <a:t>ICV</a:t>
            </a:r>
          </a:p>
        </p:txBody>
      </p:sp>
      <p:sp>
        <p:nvSpPr>
          <p:cNvPr id="27" name="ZoneTexte 26"/>
          <p:cNvSpPr txBox="1"/>
          <p:nvPr/>
        </p:nvSpPr>
        <p:spPr>
          <a:xfrm>
            <a:off x="2135560" y="3661814"/>
            <a:ext cx="738824" cy="523220"/>
          </a:xfrm>
          <a:prstGeom prst="rect">
            <a:avLst/>
          </a:prstGeom>
          <a:noFill/>
        </p:spPr>
        <p:txBody>
          <a:bodyPr wrap="square" rtlCol="0">
            <a:spAutoFit/>
          </a:bodyPr>
          <a:lstStyle/>
          <a:p>
            <a:pPr algn="ctr"/>
            <a:r>
              <a:rPr lang="fr-FR" sz="2800" b="1" dirty="0">
                <a:solidFill>
                  <a:srgbClr val="FF0000"/>
                </a:solidFill>
                <a:latin typeface="Perpetua" panose="02020502060401020303" pitchFamily="18" charset="0"/>
              </a:rPr>
              <a:t>IVT</a:t>
            </a:r>
          </a:p>
        </p:txBody>
      </p:sp>
      <p:sp>
        <p:nvSpPr>
          <p:cNvPr id="28" name="ZoneTexte 27"/>
          <p:cNvSpPr txBox="1"/>
          <p:nvPr/>
        </p:nvSpPr>
        <p:spPr>
          <a:xfrm>
            <a:off x="3174054" y="5608755"/>
            <a:ext cx="908013" cy="523220"/>
          </a:xfrm>
          <a:prstGeom prst="rect">
            <a:avLst/>
          </a:prstGeom>
          <a:noFill/>
        </p:spPr>
        <p:txBody>
          <a:bodyPr wrap="square" rtlCol="0">
            <a:spAutoFit/>
          </a:bodyPr>
          <a:lstStyle/>
          <a:p>
            <a:pPr algn="ctr"/>
            <a:r>
              <a:rPr lang="fr-FR" sz="2800" b="1" dirty="0">
                <a:solidFill>
                  <a:srgbClr val="002060"/>
                </a:solidFill>
                <a:latin typeface="Perpetua" panose="02020502060401020303" pitchFamily="18" charset="0"/>
              </a:rPr>
              <a:t>IMT</a:t>
            </a:r>
          </a:p>
        </p:txBody>
      </p:sp>
      <p:sp>
        <p:nvSpPr>
          <p:cNvPr id="29" name="ZoneTexte 28"/>
          <p:cNvSpPr txBox="1"/>
          <p:nvPr/>
        </p:nvSpPr>
        <p:spPr>
          <a:xfrm>
            <a:off x="8757849" y="5439183"/>
            <a:ext cx="720080" cy="523220"/>
          </a:xfrm>
          <a:prstGeom prst="rect">
            <a:avLst/>
          </a:prstGeom>
          <a:noFill/>
        </p:spPr>
        <p:txBody>
          <a:bodyPr wrap="square" rtlCol="0">
            <a:spAutoFit/>
          </a:bodyPr>
          <a:lstStyle/>
          <a:p>
            <a:pPr algn="ctr"/>
            <a:r>
              <a:rPr lang="fr-FR" sz="2800" b="1" dirty="0">
                <a:solidFill>
                  <a:srgbClr val="00B050"/>
                </a:solidFill>
                <a:latin typeface="Perpetua" panose="02020502060401020303" pitchFamily="18" charset="0"/>
              </a:rPr>
              <a:t>IVS</a:t>
            </a:r>
          </a:p>
        </p:txBody>
      </p:sp>
      <p:sp>
        <p:nvSpPr>
          <p:cNvPr id="2" name="Espace réservé du pied de page 1"/>
          <p:cNvSpPr>
            <a:spLocks noGrp="1"/>
          </p:cNvSpPr>
          <p:nvPr>
            <p:ph type="ftr" sz="quarter" idx="11"/>
          </p:nvPr>
        </p:nvSpPr>
        <p:spPr>
          <a:xfrm>
            <a:off x="9240488" y="6403386"/>
            <a:ext cx="1190071" cy="365125"/>
          </a:xfrm>
        </p:spPr>
        <p:txBody>
          <a:bodyPr/>
          <a:lstStyle/>
          <a:p>
            <a:pPr algn="r"/>
            <a:r>
              <a:rPr lang="fr-FR" sz="1100" dirty="0"/>
              <a:t>S. Lefebvre </a:t>
            </a:r>
          </a:p>
        </p:txBody>
      </p:sp>
    </p:spTree>
    <p:extLst>
      <p:ext uri="{BB962C8B-B14F-4D97-AF65-F5344CB8AC3E}">
        <p14:creationId xmlns:p14="http://schemas.microsoft.com/office/powerpoint/2010/main" val="369685329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utoShape 10" descr="Résultats de recherche d'images pour « le manager »"/>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12" descr="Résultats de recherche d'images pour « le manager »"/>
          <p:cNvSpPr>
            <a:spLocks noChangeAspect="1" noChangeArrowheads="1"/>
          </p:cNvSpPr>
          <p:nvPr/>
        </p:nvSpPr>
        <p:spPr bwMode="auto">
          <a:xfrm>
            <a:off x="4439816" y="551723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a:blip r:embed="rId2"/>
          <a:stretch>
            <a:fillRect/>
          </a:stretch>
        </p:blipFill>
        <p:spPr>
          <a:xfrm>
            <a:off x="4699895" y="3276587"/>
            <a:ext cx="2792210" cy="304826"/>
          </a:xfrm>
          <a:prstGeom prst="rect">
            <a:avLst/>
          </a:prstGeom>
        </p:spPr>
      </p:pic>
      <p:sp>
        <p:nvSpPr>
          <p:cNvPr id="10" name="AutoShape 14" descr="Résultats de recherche d'images pour « le manager »"/>
          <p:cNvSpPr>
            <a:spLocks noChangeAspect="1" noChangeArrowheads="1"/>
          </p:cNvSpPr>
          <p:nvPr/>
        </p:nvSpPr>
        <p:spPr bwMode="auto">
          <a:xfrm flipH="1">
            <a:off x="7248178" y="4985792"/>
            <a:ext cx="279154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16" descr="Résultats de recherche d'images pour « bibliothécaire illustration »"/>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18" descr="Résultats de recherche d'images pour « bibliothécaire illustration »"/>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1956274" y="1484785"/>
            <a:ext cx="8136904" cy="5101525"/>
          </a:xfrm>
          <a:prstGeom prst="rect">
            <a:avLst/>
          </a:prstGeom>
        </p:spPr>
        <p:txBody>
          <a:bodyPr wrap="square">
            <a:spAutoFit/>
          </a:bodyPr>
          <a:lstStyle/>
          <a:p>
            <a:pPr marL="742950" lvl="1" indent="-285750">
              <a:lnSpc>
                <a:spcPct val="115000"/>
              </a:lnSpc>
              <a:buFont typeface="Symbol" panose="05050102010706020507" pitchFamily="18" charset="2"/>
              <a:buChar char=""/>
            </a:pPr>
            <a:r>
              <a:rPr lang="fr-FR" b="1" dirty="0">
                <a:latin typeface="Times New Roman" panose="02020603050405020304" pitchFamily="18" charset="0"/>
                <a:ea typeface="Calibri" panose="020F0502020204030204" pitchFamily="34" charset="0"/>
                <a:cs typeface="Times New Roman" panose="02020603050405020304" pitchFamily="18" charset="0"/>
              </a:rPr>
              <a:t>ICV</a:t>
            </a:r>
            <a:r>
              <a:rPr lang="fr-FR" dirty="0">
                <a:latin typeface="Times New Roman" panose="02020603050405020304" pitchFamily="18" charset="0"/>
                <a:ea typeface="Calibri" panose="020F0502020204030204" pitchFamily="34" charset="0"/>
                <a:cs typeface="Times New Roman" panose="02020603050405020304" pitchFamily="18" charset="0"/>
              </a:rPr>
              <a:t> : </a:t>
            </a:r>
            <a:r>
              <a:rPr lang="fr-FR"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la bibliothécaire </a:t>
            </a:r>
            <a:r>
              <a:rPr lang="fr-FR" dirty="0">
                <a:latin typeface="Times New Roman" panose="02020603050405020304" pitchFamily="18" charset="0"/>
                <a:ea typeface="Calibri" panose="020F0502020204030204" pitchFamily="34" charset="0"/>
                <a:cs typeface="Times New Roman" panose="02020603050405020304" pitchFamily="18" charset="0"/>
              </a:rPr>
              <a:t>recommande les ouvrages les plus pertinents, retrouve où sont les infos stockées et les récupère</a:t>
            </a:r>
          </a:p>
          <a:p>
            <a:pPr marL="742950" lvl="1" indent="-285750">
              <a:lnSpc>
                <a:spcPct val="115000"/>
              </a:lnSpc>
              <a:buFont typeface="Symbol" panose="05050102010706020507" pitchFamily="18" charset="2"/>
              <a:buChar char=""/>
            </a:pPr>
            <a:r>
              <a:rPr lang="fr-FR" b="1" dirty="0">
                <a:latin typeface="Times New Roman" panose="02020603050405020304" pitchFamily="18" charset="0"/>
                <a:ea typeface="Calibri" panose="020F0502020204030204" pitchFamily="34" charset="0"/>
                <a:cs typeface="Times New Roman" panose="02020603050405020304" pitchFamily="18" charset="0"/>
              </a:rPr>
              <a:t>IVS</a:t>
            </a:r>
            <a:r>
              <a:rPr lang="fr-FR" dirty="0">
                <a:latin typeface="Times New Roman" panose="02020603050405020304" pitchFamily="18" charset="0"/>
                <a:ea typeface="Calibri" panose="020F0502020204030204" pitchFamily="34" charset="0"/>
                <a:cs typeface="Times New Roman" panose="02020603050405020304" pitchFamily="18" charset="0"/>
              </a:rPr>
              <a:t> : </a:t>
            </a:r>
            <a:r>
              <a:rPr lang="fr-FR"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l’architecte</a:t>
            </a:r>
            <a:r>
              <a:rPr lang="fr-FR" dirty="0">
                <a:latin typeface="Times New Roman" panose="02020603050405020304" pitchFamily="18" charset="0"/>
                <a:ea typeface="Calibri" panose="020F0502020204030204" pitchFamily="34" charset="0"/>
                <a:cs typeface="Times New Roman" panose="02020603050405020304" pitchFamily="18" charset="0"/>
              </a:rPr>
              <a:t> crée de plans conformes aux codes afin de parvenir à des constructions techniquement fiables avec une sélection de bons matériaux</a:t>
            </a:r>
          </a:p>
          <a:p>
            <a:pPr marL="742950" lvl="1" indent="-285750">
              <a:lnSpc>
                <a:spcPct val="115000"/>
              </a:lnSpc>
              <a:buFont typeface="Symbol" panose="05050102010706020507" pitchFamily="18" charset="2"/>
              <a:buChar char=""/>
            </a:pPr>
            <a:r>
              <a:rPr lang="fr-FR" b="1" dirty="0">
                <a:latin typeface="Times New Roman" panose="02020603050405020304" pitchFamily="18" charset="0"/>
                <a:ea typeface="Calibri" panose="020F0502020204030204" pitchFamily="34" charset="0"/>
                <a:cs typeface="Times New Roman" panose="02020603050405020304" pitchFamily="18" charset="0"/>
              </a:rPr>
              <a:t>IRF</a:t>
            </a:r>
            <a:r>
              <a:rPr lang="fr-FR" dirty="0">
                <a:latin typeface="Times New Roman" panose="02020603050405020304" pitchFamily="18" charset="0"/>
                <a:ea typeface="Calibri" panose="020F0502020204030204" pitchFamily="34" charset="0"/>
                <a:cs typeface="Times New Roman" panose="02020603050405020304" pitchFamily="18" charset="0"/>
              </a:rPr>
              <a:t> : </a:t>
            </a:r>
            <a:r>
              <a:rPr lang="fr-FR"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le détective</a:t>
            </a:r>
            <a:r>
              <a:rPr lang="fr-FR" dirty="0">
                <a:latin typeface="Times New Roman" panose="02020603050405020304" pitchFamily="18" charset="0"/>
                <a:ea typeface="Calibri" panose="020F0502020204030204" pitchFamily="34" charset="0"/>
                <a:cs typeface="Times New Roman" panose="02020603050405020304" pitchFamily="18" charset="0"/>
              </a:rPr>
              <a:t> sait où chercher l’information, intègre rapidement les données complexes et parfois dispersées pour trouver une solution cohérente</a:t>
            </a:r>
          </a:p>
          <a:p>
            <a:pPr marL="742950" lvl="1" indent="-285750">
              <a:lnSpc>
                <a:spcPct val="115000"/>
              </a:lnSpc>
              <a:buFont typeface="Symbol" panose="05050102010706020507" pitchFamily="18" charset="2"/>
              <a:buChar char=""/>
            </a:pPr>
            <a:r>
              <a:rPr lang="fr-FR" b="1" dirty="0">
                <a:latin typeface="Times New Roman" panose="02020603050405020304" pitchFamily="18" charset="0"/>
                <a:ea typeface="Calibri" panose="020F0502020204030204" pitchFamily="34" charset="0"/>
                <a:cs typeface="Times New Roman" panose="02020603050405020304" pitchFamily="18" charset="0"/>
              </a:rPr>
              <a:t>IMT</a:t>
            </a:r>
            <a:r>
              <a:rPr lang="fr-FR" dirty="0">
                <a:latin typeface="Times New Roman" panose="02020603050405020304" pitchFamily="18" charset="0"/>
                <a:ea typeface="Calibri" panose="020F0502020204030204" pitchFamily="34" charset="0"/>
                <a:cs typeface="Times New Roman" panose="02020603050405020304" pitchFamily="18" charset="0"/>
              </a:rPr>
              <a:t> : </a:t>
            </a:r>
            <a:r>
              <a:rPr lang="fr-FR"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le manager</a:t>
            </a:r>
            <a:r>
              <a:rPr lang="fr-FR" dirty="0">
                <a:latin typeface="Times New Roman" panose="02020603050405020304" pitchFamily="18" charset="0"/>
                <a:ea typeface="Calibri" panose="020F0502020204030204" pitchFamily="34" charset="0"/>
                <a:cs typeface="Times New Roman" panose="02020603050405020304" pitchFamily="18" charset="0"/>
              </a:rPr>
              <a:t> détermine les priorités face aux nombreuses demandes, répartit les tâches à effectuer, utilise des stratégies pour traiter des volumes importants, organiser le travail</a:t>
            </a:r>
          </a:p>
          <a:p>
            <a:pPr marL="742950" lvl="1" indent="-285750">
              <a:lnSpc>
                <a:spcPct val="115000"/>
              </a:lnSpc>
              <a:spcAft>
                <a:spcPts val="1000"/>
              </a:spcAft>
              <a:buFont typeface="Symbol" panose="05050102010706020507" pitchFamily="18" charset="2"/>
              <a:buChar char=""/>
            </a:pPr>
            <a:r>
              <a:rPr lang="fr-FR" b="1" dirty="0">
                <a:latin typeface="Times New Roman" panose="02020603050405020304" pitchFamily="18" charset="0"/>
                <a:ea typeface="Calibri" panose="020F0502020204030204" pitchFamily="34" charset="0"/>
                <a:cs typeface="Times New Roman" panose="02020603050405020304" pitchFamily="18" charset="0"/>
              </a:rPr>
              <a:t>IVT </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l’employé de bureau</a:t>
            </a:r>
            <a:r>
              <a:rPr lang="fr-FR" dirty="0">
                <a:latin typeface="Times New Roman" panose="02020603050405020304" pitchFamily="18" charset="0"/>
                <a:ea typeface="Calibri" panose="020F0502020204030204" pitchFamily="34" charset="0"/>
                <a:cs typeface="Times New Roman" panose="02020603050405020304" pitchFamily="18" charset="0"/>
              </a:rPr>
              <a:t> accomplit le travail le plus rapidement et efficacement possible sans prendre de décisions importantes, identifie les infos incomplètes, erronées ou manquantes, s’adapte à de nouvelles procédures avec un minimum d’erreurs </a:t>
            </a:r>
          </a:p>
          <a:p>
            <a:pPr lvl="1" algn="r">
              <a:lnSpc>
                <a:spcPct val="115000"/>
              </a:lnSpc>
              <a:spcAft>
                <a:spcPts val="1000"/>
              </a:spcAft>
            </a:pPr>
            <a:r>
              <a:rPr lang="fr-FR" i="1" dirty="0">
                <a:solidFill>
                  <a:schemeClr val="tx1">
                    <a:lumMod val="65000"/>
                    <a:lumOff val="35000"/>
                  </a:schemeClr>
                </a:solidFill>
                <a:latin typeface="Times New Roman" panose="02020603050405020304" pitchFamily="18" charset="0"/>
                <a:cs typeface="Times New Roman" panose="02020603050405020304" pitchFamily="18" charset="0"/>
              </a:rPr>
              <a:t>Correspondances indices et métiers</a:t>
            </a:r>
          </a:p>
          <a:p>
            <a:pPr lvl="1">
              <a:lnSpc>
                <a:spcPct val="115000"/>
              </a:lnSpc>
              <a:spcAft>
                <a:spcPts val="1000"/>
              </a:spcAft>
            </a:pPr>
            <a:endParaRPr lang="fr-FR"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itre 1"/>
          <p:cNvSpPr txBox="1">
            <a:spLocks/>
          </p:cNvSpPr>
          <p:nvPr/>
        </p:nvSpPr>
        <p:spPr>
          <a:xfrm>
            <a:off x="2081376" y="497107"/>
            <a:ext cx="7886700" cy="615601"/>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4000" b="1" dirty="0">
                <a:solidFill>
                  <a:srgbClr val="0070C0"/>
                </a:solidFill>
                <a:latin typeface="Gabriola" panose="04040605051002020D02" pitchFamily="82" charset="0"/>
                <a:cs typeface="Times New Roman" panose="02020603050405020304" pitchFamily="18" charset="0"/>
              </a:rPr>
              <a:t>Modèle analogique de Beal et al. (2016) </a:t>
            </a:r>
          </a:p>
        </p:txBody>
      </p:sp>
    </p:spTree>
    <p:extLst>
      <p:ext uri="{BB962C8B-B14F-4D97-AF65-F5344CB8AC3E}">
        <p14:creationId xmlns:p14="http://schemas.microsoft.com/office/powerpoint/2010/main" val="16695310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diagramme, ligne, Tracé">
            <a:extLst>
              <a:ext uri="{FF2B5EF4-FFF2-40B4-BE49-F238E27FC236}">
                <a16:creationId xmlns:a16="http://schemas.microsoft.com/office/drawing/2014/main" id="{3B1FB7F5-4009-4EAB-28FA-C5069403B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931" y="397406"/>
            <a:ext cx="10667970" cy="5866234"/>
          </a:xfrm>
          <a:prstGeom prst="rect">
            <a:avLst/>
          </a:prstGeom>
        </p:spPr>
      </p:pic>
    </p:spTree>
    <p:extLst>
      <p:ext uri="{BB962C8B-B14F-4D97-AF65-F5344CB8AC3E}">
        <p14:creationId xmlns:p14="http://schemas.microsoft.com/office/powerpoint/2010/main" val="245694551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B3438CE-A7E5-D092-9933-180D6441F3EC}"/>
              </a:ext>
            </a:extLst>
          </p:cNvPr>
          <p:cNvPicPr>
            <a:picLocks noChangeAspect="1"/>
          </p:cNvPicPr>
          <p:nvPr/>
        </p:nvPicPr>
        <p:blipFill>
          <a:blip r:embed="rId2"/>
          <a:stretch>
            <a:fillRect/>
          </a:stretch>
        </p:blipFill>
        <p:spPr>
          <a:xfrm>
            <a:off x="1954530" y="362719"/>
            <a:ext cx="7932420" cy="5873041"/>
          </a:xfrm>
          <a:prstGeom prst="rect">
            <a:avLst/>
          </a:prstGeom>
        </p:spPr>
      </p:pic>
    </p:spTree>
    <p:extLst>
      <p:ext uri="{BB962C8B-B14F-4D97-AF65-F5344CB8AC3E}">
        <p14:creationId xmlns:p14="http://schemas.microsoft.com/office/powerpoint/2010/main" val="1872182964"/>
      </p:ext>
    </p:extLst>
  </p:cSld>
  <p:clrMapOvr>
    <a:masterClrMapping/>
  </p:clrMapOvr>
  <p:transition spd="slow">
    <p:wipe/>
  </p:transition>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275</TotalTime>
  <Words>1636</Words>
  <Application>Microsoft Office PowerPoint</Application>
  <PresentationFormat>Grand écran</PresentationFormat>
  <Paragraphs>133</Paragraphs>
  <Slides>20</Slides>
  <Notes>1</Notes>
  <HiddenSlides>1</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20</vt:i4>
      </vt:variant>
    </vt:vector>
  </HeadingPairs>
  <TitlesOfParts>
    <vt:vector size="33" baseType="lpstr">
      <vt:lpstr>Arial</vt:lpstr>
      <vt:lpstr>Calibri</vt:lpstr>
      <vt:lpstr>Centaur</vt:lpstr>
      <vt:lpstr>Comic Sans MS</vt:lpstr>
      <vt:lpstr>French Script MT</vt:lpstr>
      <vt:lpstr>Gabriola</vt:lpstr>
      <vt:lpstr>Perpetua</vt:lpstr>
      <vt:lpstr>Symbol</vt:lpstr>
      <vt:lpstr>Times New Roman</vt:lpstr>
      <vt:lpstr>Trebuchet MS</vt:lpstr>
      <vt:lpstr>Wingdings</vt:lpstr>
      <vt:lpstr>Wingdings 3</vt:lpstr>
      <vt:lpstr>Facette</vt:lpstr>
      <vt:lpstr>Les troubles neurodéveloppementaux</vt:lpstr>
      <vt:lpstr>Avant de parler de troubles… Le certificat médical de la CTES </vt:lpstr>
      <vt:lpstr> </vt:lpstr>
      <vt:lpstr>Une source d’informations cliniques </vt:lpstr>
      <vt:lpstr>Les indices principaux de la WISC  V  (6 ans à 16 ans 11 mois)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TDA/H (déficit de l’attention avec ou sans hyperactivité)</vt:lpstr>
      <vt:lpstr>TDA/H (déficit de l’attention avec ou sans hyperactivité)</vt:lpstr>
      <vt:lpstr>Déficiences intellectuelles</vt:lpstr>
      <vt:lpstr>Déficiences intellectuelles</vt:lpstr>
      <vt:lpstr>Trouble développemental du langage oral (ex-dysphasie)</vt:lpstr>
      <vt:lpstr>Trouble développemental du langage oral (ex-dysphasie)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troubles neurodéveloppementaux</dc:title>
  <dc:creator>YOLAINE COUSSOT</dc:creator>
  <cp:lastModifiedBy>Sandrine LEFEBVRE</cp:lastModifiedBy>
  <cp:revision>11</cp:revision>
  <dcterms:created xsi:type="dcterms:W3CDTF">2023-06-20T18:44:37Z</dcterms:created>
  <dcterms:modified xsi:type="dcterms:W3CDTF">2023-06-27T19:39:32Z</dcterms:modified>
</cp:coreProperties>
</file>